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7" r:id="rId3"/>
    <p:sldId id="258" r:id="rId4"/>
    <p:sldId id="266" r:id="rId5"/>
    <p:sldId id="264" r:id="rId6"/>
    <p:sldId id="265" r:id="rId7"/>
    <p:sldId id="260" r:id="rId8"/>
    <p:sldId id="261" r:id="rId9"/>
    <p:sldId id="263" r:id="rId10"/>
    <p:sldId id="262" r:id="rId11"/>
    <p:sldId id="267" r:id="rId12"/>
    <p:sldId id="268" r:id="rId13"/>
    <p:sldId id="2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0" d="100"/>
          <a:sy n="70" d="100"/>
        </p:scale>
        <p:origin x="82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png>
</file>

<file path=ppt/media/image13.png>
</file>

<file path=ppt/media/image14.jpeg>
</file>

<file path=ppt/media/image15.jpeg>
</file>

<file path=ppt/media/image16.png>
</file>

<file path=ppt/media/image17.jpeg>
</file>

<file path=ppt/media/image18.jpeg>
</file>

<file path=ppt/media/image19.png>
</file>

<file path=ppt/media/image2.jpeg>
</file>

<file path=ppt/media/image20.svg>
</file>

<file path=ppt/media/image21.png>
</file>

<file path=ppt/media/image22.jpeg>
</file>

<file path=ppt/media/image23.png>
</file>

<file path=ppt/media/image24.svg>
</file>

<file path=ppt/media/image25.jpeg>
</file>

<file path=ppt/media/image26.png>
</file>

<file path=ppt/media/image27.svg>
</file>

<file path=ppt/media/image3.png>
</file>

<file path=ppt/media/image4.png>
</file>

<file path=ppt/media/image5.sv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1AB80DA6-BB45-4FF0-BEFC-1448C728E9A8}" type="datetimeFigureOut">
              <a:rPr lang="en-IN" smtClean="0"/>
              <a:t>23-01-2025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1936217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B80DA6-BB45-4FF0-BEFC-1448C728E9A8}" type="datetimeFigureOut">
              <a:rPr lang="en-IN" smtClean="0"/>
              <a:t>23-01-2025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463835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B80DA6-BB45-4FF0-BEFC-1448C728E9A8}" type="datetimeFigureOut">
              <a:rPr lang="en-IN" smtClean="0"/>
              <a:t>23-01-2025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322585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571913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438634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87734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89772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046754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204847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330963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46883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AB80DA6-BB45-4FF0-BEFC-1448C728E9A8}" type="datetimeFigureOut">
              <a:rPr lang="en-IN" smtClean="0"/>
              <a:t>23-01-2025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6212873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56189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251790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0854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AB80DA6-BB45-4FF0-BEFC-1448C728E9A8}" type="datetimeFigureOut">
              <a:rPr lang="en-IN" smtClean="0"/>
              <a:t>23-01-2025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025922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1AB80DA6-BB45-4FF0-BEFC-1448C728E9A8}" type="datetimeFigureOut">
              <a:rPr lang="en-IN" smtClean="0"/>
              <a:t>23-01-2025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3536964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1AB80DA6-BB45-4FF0-BEFC-1448C728E9A8}" type="datetimeFigureOut">
              <a:rPr lang="en-IN" smtClean="0"/>
              <a:t>23-01-2025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653585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1AB80DA6-BB45-4FF0-BEFC-1448C728E9A8}" type="datetimeFigureOut">
              <a:rPr lang="en-IN" smtClean="0"/>
              <a:t>23-01-2025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4090904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B80DA6-BB45-4FF0-BEFC-1448C728E9A8}" type="datetimeFigureOut">
              <a:rPr lang="en-IN" smtClean="0"/>
              <a:t>23-01-2025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14898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AB80DA6-BB45-4FF0-BEFC-1448C728E9A8}" type="datetimeFigureOut">
              <a:rPr lang="en-IN" smtClean="0"/>
              <a:t>23-01-2025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2563686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AB80DA6-BB45-4FF0-BEFC-1448C728E9A8}" type="datetimeFigureOut">
              <a:rPr lang="en-IN" smtClean="0"/>
              <a:t>23-01-2025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C96DB0-8AB8-4260-B1BE-577086EE9CAD}" type="slidenum">
              <a:rPr lang="en-IN" smtClean="0"/>
              <a:t>‹#›</a:t>
            </a:fld>
            <a:endParaRPr lang="en-IN"/>
          </a:p>
        </p:txBody>
      </p:sp>
    </p:spTree>
    <p:extLst>
      <p:ext uri="{BB962C8B-B14F-4D97-AF65-F5344CB8AC3E}">
        <p14:creationId xmlns:p14="http://schemas.microsoft.com/office/powerpoint/2010/main" val="1911510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80DA6-BB45-4FF0-BEFC-1448C728E9A8}" type="datetimeFigureOut">
              <a:rPr lang="en-IN" smtClean="0"/>
              <a:t>23-01-2025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C96DB0-8AB8-4260-B1BE-577086EE9CAD}" type="slidenum">
              <a:rPr lang="en-IN" smtClean="0"/>
              <a:t>‹#›</a:t>
            </a:fld>
            <a:endParaRPr lang="en-IN"/>
          </a:p>
        </p:txBody>
      </p:sp>
    </p:spTree>
    <p:extLst>
      <p:ext uri="{BB962C8B-B14F-4D97-AF65-F5344CB8AC3E}">
        <p14:creationId xmlns:p14="http://schemas.microsoft.com/office/powerpoint/2010/main" val="38493018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1/23/2025</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7437997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3.pn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jpe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jpeg"/><Relationship Id="rId1" Type="http://schemas.openxmlformats.org/officeDocument/2006/relationships/slideLayout" Target="../slideLayouts/slideLayout18.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jpeg"/><Relationship Id="rId1" Type="http://schemas.openxmlformats.org/officeDocument/2006/relationships/slideLayout" Target="../slideLayouts/slideLayout18.xml"/><Relationship Id="rId5" Type="http://schemas.openxmlformats.org/officeDocument/2006/relationships/image" Target="../media/image18.jpeg"/><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4065001" y="3726825"/>
            <a:ext cx="9399611" cy="939961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2060"/>
            </a:solidFill>
          </p:spPr>
        </p:sp>
        <p:sp>
          <p:nvSpPr>
            <p:cNvPr id="5" name="TextBox 5"/>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579005" y="2291326"/>
            <a:ext cx="5400416" cy="1477328"/>
          </a:xfrm>
          <a:prstGeom prst="rect">
            <a:avLst/>
          </a:prstGeom>
        </p:spPr>
        <p:txBody>
          <a:bodyPr wrap="square" lIns="0" tIns="0" rIns="0" bIns="0" rtlCol="0" anchor="t">
            <a:spAutoFit/>
          </a:bodyPr>
          <a:lstStyle/>
          <a:p>
            <a:pPr>
              <a:spcBef>
                <a:spcPct val="0"/>
              </a:spcBef>
            </a:pPr>
            <a:r>
              <a:rPr lang="en-US" sz="4800" dirty="0">
                <a:solidFill>
                  <a:srgbClr val="002060"/>
                </a:solidFill>
                <a:latin typeface="Open Sans Extra Bold"/>
                <a:ea typeface="Open Sans Extra Bold"/>
                <a:cs typeface="Open Sans Extra Bold"/>
                <a:sym typeface="Open Sans Extra Bold"/>
              </a:rPr>
              <a:t>Sales Performance Analysis Summary</a:t>
            </a:r>
          </a:p>
        </p:txBody>
      </p:sp>
      <p:grpSp>
        <p:nvGrpSpPr>
          <p:cNvPr id="7" name="Group 7"/>
          <p:cNvGrpSpPr/>
          <p:nvPr/>
        </p:nvGrpSpPr>
        <p:grpSpPr>
          <a:xfrm>
            <a:off x="10946823" y="-1145065"/>
            <a:ext cx="2490354" cy="2490354"/>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9" name="TextBox 9"/>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grpSp>
        <p:nvGrpSpPr>
          <p:cNvPr id="10" name="Group 10"/>
          <p:cNvGrpSpPr/>
          <p:nvPr/>
        </p:nvGrpSpPr>
        <p:grpSpPr>
          <a:xfrm>
            <a:off x="498571" y="-428984"/>
            <a:ext cx="857967" cy="85796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12" name="TextBox 12"/>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grpSp>
        <p:nvGrpSpPr>
          <p:cNvPr id="13" name="Group 13"/>
          <p:cNvGrpSpPr/>
          <p:nvPr/>
        </p:nvGrpSpPr>
        <p:grpSpPr>
          <a:xfrm>
            <a:off x="-1286130" y="5593048"/>
            <a:ext cx="2490354" cy="2490354"/>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2060">
                <a:alpha val="0"/>
              </a:srgbClr>
            </a:solidFill>
            <a:ln w="952500" cap="sq">
              <a:solidFill>
                <a:srgbClr val="145DA0"/>
              </a:solidFill>
              <a:prstDash val="solid"/>
              <a:miter/>
            </a:ln>
          </p:spPr>
        </p:sp>
        <p:sp>
          <p:nvSpPr>
            <p:cNvPr id="15" name="TextBox 15"/>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sp>
        <p:nvSpPr>
          <p:cNvPr id="16" name="Freeform 16"/>
          <p:cNvSpPr/>
          <p:nvPr/>
        </p:nvSpPr>
        <p:spPr>
          <a:xfrm>
            <a:off x="5838263" y="5015055"/>
            <a:ext cx="5853088" cy="1155985"/>
          </a:xfrm>
          <a:custGeom>
            <a:avLst/>
            <a:gdLst/>
            <a:ahLst/>
            <a:cxnLst/>
            <a:rect l="l" t="t" r="r" b="b"/>
            <a:pathLst>
              <a:path w="8779632" h="1733977">
                <a:moveTo>
                  <a:pt x="0" y="0"/>
                </a:moveTo>
                <a:lnTo>
                  <a:pt x="8779632" y="0"/>
                </a:lnTo>
                <a:lnTo>
                  <a:pt x="8779632" y="1733977"/>
                </a:lnTo>
                <a:lnTo>
                  <a:pt x="0" y="1733977"/>
                </a:lnTo>
                <a:lnTo>
                  <a:pt x="0" y="0"/>
                </a:lnTo>
                <a:close/>
              </a:path>
            </a:pathLst>
          </a:custGeom>
          <a:blipFill>
            <a:blip r:embed="rId2"/>
            <a:stretch>
              <a:fillRect/>
            </a:stretch>
          </a:blipFill>
        </p:spPr>
      </p:sp>
      <p:sp>
        <p:nvSpPr>
          <p:cNvPr id="17" name="TextBox 17"/>
          <p:cNvSpPr txBox="1"/>
          <p:nvPr/>
        </p:nvSpPr>
        <p:spPr>
          <a:xfrm>
            <a:off x="1557493" y="1098965"/>
            <a:ext cx="2386710" cy="615553"/>
          </a:xfrm>
          <a:prstGeom prst="rect">
            <a:avLst/>
          </a:prstGeom>
        </p:spPr>
        <p:txBody>
          <a:bodyPr wrap="square" lIns="0" tIns="0" rIns="0" bIns="0" rtlCol="0" anchor="t">
            <a:spAutoFit/>
          </a:bodyPr>
          <a:lstStyle/>
          <a:p>
            <a:pPr>
              <a:lnSpc>
                <a:spcPts val="2414"/>
              </a:lnSpc>
              <a:spcBef>
                <a:spcPct val="0"/>
              </a:spcBef>
            </a:pPr>
            <a:r>
              <a:rPr lang="en-US" sz="2800" b="1" spc="-34" dirty="0">
                <a:solidFill>
                  <a:srgbClr val="002060"/>
                </a:solidFill>
                <a:latin typeface="Poppins Bold"/>
                <a:ea typeface="Poppins Bold"/>
                <a:cs typeface="Poppins Bold"/>
                <a:sym typeface="Poppins Bold"/>
              </a:rPr>
              <a:t>ABC Electronics</a:t>
            </a:r>
          </a:p>
        </p:txBody>
      </p:sp>
      <p:sp>
        <p:nvSpPr>
          <p:cNvPr id="18" name="TextBox 18"/>
          <p:cNvSpPr txBox="1"/>
          <p:nvPr/>
        </p:nvSpPr>
        <p:spPr>
          <a:xfrm>
            <a:off x="1008518" y="4560359"/>
            <a:ext cx="4910709" cy="308482"/>
          </a:xfrm>
          <a:prstGeom prst="rect">
            <a:avLst/>
          </a:prstGeom>
        </p:spPr>
        <p:txBody>
          <a:bodyPr lIns="0" tIns="0" rIns="0" bIns="0" rtlCol="0" anchor="t">
            <a:spAutoFit/>
          </a:bodyPr>
          <a:lstStyle/>
          <a:p>
            <a:pPr>
              <a:lnSpc>
                <a:spcPts val="2570"/>
              </a:lnSpc>
              <a:spcBef>
                <a:spcPct val="0"/>
              </a:spcBef>
            </a:pPr>
            <a:r>
              <a:rPr lang="en-US" sz="2000" b="1" spc="-37" dirty="0">
                <a:solidFill>
                  <a:srgbClr val="051D40"/>
                </a:solidFill>
                <a:latin typeface="Poppins"/>
                <a:ea typeface="Poppins"/>
                <a:cs typeface="Poppins"/>
                <a:sym typeface="Poppins"/>
              </a:rPr>
              <a:t>By: </a:t>
            </a:r>
            <a:r>
              <a:rPr lang="en-US" sz="2000" b="1" spc="-37" dirty="0" err="1">
                <a:solidFill>
                  <a:srgbClr val="051D40"/>
                </a:solidFill>
                <a:latin typeface="Poppins"/>
                <a:ea typeface="Poppins"/>
                <a:cs typeface="Poppins"/>
                <a:sym typeface="Poppins"/>
              </a:rPr>
              <a:t>Thambidurai</a:t>
            </a:r>
            <a:r>
              <a:rPr lang="en-US" sz="2000" b="1" spc="-37" dirty="0">
                <a:solidFill>
                  <a:srgbClr val="051D40"/>
                </a:solidFill>
                <a:latin typeface="Poppins"/>
                <a:ea typeface="Poppins"/>
                <a:cs typeface="Poppins"/>
                <a:sym typeface="Poppins"/>
              </a:rPr>
              <a:t> </a:t>
            </a:r>
            <a:r>
              <a:rPr lang="en-US" sz="2000" b="1" spc="-37" dirty="0" err="1">
                <a:solidFill>
                  <a:srgbClr val="051D40"/>
                </a:solidFill>
                <a:latin typeface="Poppins"/>
                <a:ea typeface="Poppins"/>
                <a:cs typeface="Poppins"/>
                <a:sym typeface="Poppins"/>
              </a:rPr>
              <a:t>Sundaramoorthy</a:t>
            </a:r>
            <a:endParaRPr lang="en-US" sz="2000" b="1" spc="-37" dirty="0">
              <a:solidFill>
                <a:srgbClr val="051D40"/>
              </a:solidFill>
              <a:latin typeface="Poppins"/>
              <a:ea typeface="Poppins"/>
              <a:cs typeface="Poppins"/>
              <a:sym typeface="Poppins"/>
            </a:endParaRPr>
          </a:p>
        </p:txBody>
      </p:sp>
      <p:grpSp>
        <p:nvGrpSpPr>
          <p:cNvPr id="19" name="Group 19"/>
          <p:cNvGrpSpPr>
            <a:grpSpLocks noChangeAspect="1"/>
          </p:cNvGrpSpPr>
          <p:nvPr/>
        </p:nvGrpSpPr>
        <p:grpSpPr>
          <a:xfrm>
            <a:off x="5722175" y="2095467"/>
            <a:ext cx="6097723" cy="3497580"/>
            <a:chOff x="0" y="0"/>
            <a:chExt cx="7981950" cy="4578350"/>
          </a:xfrm>
        </p:grpSpPr>
        <p:sp>
          <p:nvSpPr>
            <p:cNvPr id="20" name="Freeform 20"/>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id="21" name="Freeform 21"/>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id="22" name="Freeform 22"/>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id="23" name="Freeform 23"/>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id="24" name="Freeform 24"/>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3261" b="-3261"/>
              </a:stretch>
            </a:blipFill>
          </p:spPr>
        </p:sp>
      </p:grpSp>
      <p:pic>
        <p:nvPicPr>
          <p:cNvPr id="25" name="Picture 24"/>
          <p:cNvPicPr>
            <a:picLocks noChangeAspect="1"/>
          </p:cNvPicPr>
          <p:nvPr/>
        </p:nvPicPr>
        <p:blipFill>
          <a:blip r:embed="rId4"/>
          <a:stretch>
            <a:fillRect/>
          </a:stretch>
        </p:blipFill>
        <p:spPr>
          <a:xfrm>
            <a:off x="498571" y="977084"/>
            <a:ext cx="955834" cy="772028"/>
          </a:xfrm>
          <a:prstGeom prst="rect">
            <a:avLst/>
          </a:prstGeom>
        </p:spPr>
      </p:pic>
      <p:sp>
        <p:nvSpPr>
          <p:cNvPr id="36" name="TextBox 35"/>
          <p:cNvSpPr txBox="1"/>
          <p:nvPr/>
        </p:nvSpPr>
        <p:spPr>
          <a:xfrm>
            <a:off x="1374357" y="3878475"/>
            <a:ext cx="3279342" cy="400110"/>
          </a:xfrm>
          <a:prstGeom prst="rect">
            <a:avLst/>
          </a:prstGeom>
          <a:noFill/>
        </p:spPr>
        <p:txBody>
          <a:bodyPr wrap="square" rtlCol="0">
            <a:spAutoFit/>
          </a:bodyPr>
          <a:lstStyle/>
          <a:p>
            <a:r>
              <a:rPr lang="en-IN" sz="2000" b="1" dirty="0">
                <a:solidFill>
                  <a:srgbClr val="002060"/>
                </a:solidFill>
              </a:rPr>
              <a:t>Financial Year (2022 – 2024)</a:t>
            </a:r>
          </a:p>
        </p:txBody>
      </p:sp>
    </p:spTree>
    <p:extLst>
      <p:ext uri="{BB962C8B-B14F-4D97-AF65-F5344CB8AC3E}">
        <p14:creationId xmlns:p14="http://schemas.microsoft.com/office/powerpoint/2010/main" val="1886826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4437522" y="-1630601"/>
            <a:ext cx="10119201" cy="1011920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id="4" name="TextBox 4"/>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5" name="Group 5"/>
          <p:cNvGrpSpPr/>
          <p:nvPr/>
        </p:nvGrpSpPr>
        <p:grpSpPr>
          <a:xfrm>
            <a:off x="-4005228" y="-1198307"/>
            <a:ext cx="9254613" cy="9254613"/>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7" name="TextBox 7"/>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8" name="TextBox 8"/>
          <p:cNvSpPr txBox="1"/>
          <p:nvPr/>
        </p:nvSpPr>
        <p:spPr>
          <a:xfrm>
            <a:off x="348343" y="2266292"/>
            <a:ext cx="4359699" cy="564257"/>
          </a:xfrm>
          <a:prstGeom prst="rect">
            <a:avLst/>
          </a:prstGeom>
        </p:spPr>
        <p:txBody>
          <a:bodyPr wrap="square" lIns="0" tIns="0" rIns="0" bIns="0" rtlCol="0" anchor="t">
            <a:spAutoFit/>
          </a:bodyPr>
          <a:lstStyle/>
          <a:p>
            <a:pPr defTabSz="609630">
              <a:lnSpc>
                <a:spcPts val="4369"/>
              </a:lnSpc>
              <a:spcBef>
                <a:spcPct val="0"/>
              </a:spcBef>
            </a:pPr>
            <a:r>
              <a:rPr lang="en-US" sz="3120" dirty="0">
                <a:solidFill>
                  <a:srgbClr val="FDFDFD"/>
                </a:solidFill>
                <a:latin typeface="Open Sans Extra Bold"/>
                <a:ea typeface="Open Sans Extra Bold"/>
                <a:cs typeface="Open Sans Extra Bold"/>
                <a:sym typeface="Open Sans Extra Bold"/>
              </a:rPr>
              <a:t>9. Dashboard Summary</a:t>
            </a:r>
          </a:p>
        </p:txBody>
      </p:sp>
      <p:sp>
        <p:nvSpPr>
          <p:cNvPr id="9" name="TextBox 9"/>
          <p:cNvSpPr txBox="1"/>
          <p:nvPr/>
        </p:nvSpPr>
        <p:spPr>
          <a:xfrm>
            <a:off x="348343" y="2949243"/>
            <a:ext cx="3923963" cy="807913"/>
          </a:xfrm>
          <a:prstGeom prst="rect">
            <a:avLst/>
          </a:prstGeom>
        </p:spPr>
        <p:txBody>
          <a:bodyPr lIns="0" tIns="0" rIns="0" bIns="0" rtlCol="0" anchor="t">
            <a:spAutoFit/>
          </a:bodyPr>
          <a:lstStyle/>
          <a:p>
            <a:pPr defTabSz="609630">
              <a:lnSpc>
                <a:spcPts val="2081"/>
              </a:lnSpc>
            </a:pPr>
            <a:r>
              <a:rPr lang="en-GB" sz="1600" b="1" dirty="0">
                <a:solidFill>
                  <a:schemeClr val="bg1"/>
                </a:solidFill>
              </a:rPr>
              <a:t>The interactive sales dashboard is a dynamic tool designed to visualize and analyze sales performance effectively.</a:t>
            </a:r>
            <a:endParaRPr lang="en-US" sz="1487" b="1" spc="-29" dirty="0">
              <a:solidFill>
                <a:schemeClr val="bg1"/>
              </a:solidFill>
              <a:latin typeface="Poppins"/>
              <a:ea typeface="Poppins"/>
              <a:cs typeface="Poppins"/>
              <a:sym typeface="Poppins"/>
            </a:endParaRPr>
          </a:p>
        </p:txBody>
      </p:sp>
      <p:sp>
        <p:nvSpPr>
          <p:cNvPr id="10" name="Freeform 10"/>
          <p:cNvSpPr/>
          <p:nvPr/>
        </p:nvSpPr>
        <p:spPr>
          <a:xfrm>
            <a:off x="5272735" y="247606"/>
            <a:ext cx="949504" cy="949504"/>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1" name="TextBox 11"/>
          <p:cNvSpPr txBox="1"/>
          <p:nvPr/>
        </p:nvSpPr>
        <p:spPr>
          <a:xfrm>
            <a:off x="6400472" y="271951"/>
            <a:ext cx="3845563" cy="872034"/>
          </a:xfrm>
          <a:prstGeom prst="rect">
            <a:avLst/>
          </a:prstGeom>
        </p:spPr>
        <p:txBody>
          <a:bodyPr lIns="0" tIns="0" rIns="0" bIns="0" rtlCol="0" anchor="t">
            <a:spAutoFit/>
          </a:bodyPr>
          <a:lstStyle/>
          <a:p>
            <a:pPr defTabSz="609630">
              <a:lnSpc>
                <a:spcPts val="1663"/>
              </a:lnSpc>
            </a:pPr>
            <a:r>
              <a:rPr lang="en-US" sz="1188" b="1" spc="-23" dirty="0">
                <a:solidFill>
                  <a:srgbClr val="002060"/>
                </a:solidFill>
                <a:latin typeface="Poppins"/>
                <a:ea typeface="Poppins"/>
                <a:cs typeface="Poppins"/>
                <a:sym typeface="Poppins"/>
              </a:rPr>
              <a:t>An interactive dashboard has been created with the organization name as a title along with the logo. The new icons like Raw data, region, products and contact info has been uploaded.</a:t>
            </a:r>
          </a:p>
        </p:txBody>
      </p:sp>
      <p:sp>
        <p:nvSpPr>
          <p:cNvPr id="12" name="TextBox 12"/>
          <p:cNvSpPr txBox="1"/>
          <p:nvPr/>
        </p:nvSpPr>
        <p:spPr>
          <a:xfrm>
            <a:off x="5369440" y="429747"/>
            <a:ext cx="756093" cy="577081"/>
          </a:xfrm>
          <a:prstGeom prst="rect">
            <a:avLst/>
          </a:prstGeom>
        </p:spPr>
        <p:txBody>
          <a:bodyPr lIns="0" tIns="0" rIns="0" bIns="0" rtlCol="0" anchor="t">
            <a:spAutoFit/>
          </a:bodyPr>
          <a:lstStyle/>
          <a:p>
            <a:pPr algn="ctr" defTabSz="609630">
              <a:lnSpc>
                <a:spcPts val="4465"/>
              </a:lnSpc>
              <a:spcBef>
                <a:spcPct val="0"/>
              </a:spcBef>
            </a:pPr>
            <a:r>
              <a:rPr lang="en-US" sz="3189" dirty="0">
                <a:solidFill>
                  <a:srgbClr val="FDFDFD"/>
                </a:solidFill>
                <a:latin typeface="Open Sans Extra Bold"/>
                <a:ea typeface="Open Sans Extra Bold"/>
                <a:cs typeface="Open Sans Extra Bold"/>
                <a:sym typeface="Open Sans Extra Bold"/>
              </a:rPr>
              <a:t>01</a:t>
            </a:r>
          </a:p>
        </p:txBody>
      </p:sp>
      <p:sp>
        <p:nvSpPr>
          <p:cNvPr id="13" name="Freeform 13"/>
          <p:cNvSpPr/>
          <p:nvPr/>
        </p:nvSpPr>
        <p:spPr>
          <a:xfrm>
            <a:off x="5665764" y="1492038"/>
            <a:ext cx="949504" cy="949504"/>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4" name="TextBox 14"/>
          <p:cNvSpPr txBox="1"/>
          <p:nvPr/>
        </p:nvSpPr>
        <p:spPr>
          <a:xfrm>
            <a:off x="6745376" y="1485975"/>
            <a:ext cx="3845563" cy="1070229"/>
          </a:xfrm>
          <a:prstGeom prst="rect">
            <a:avLst/>
          </a:prstGeom>
        </p:spPr>
        <p:txBody>
          <a:bodyPr lIns="0" tIns="0" rIns="0" bIns="0" rtlCol="0" anchor="t">
            <a:spAutoFit/>
          </a:bodyPr>
          <a:lstStyle/>
          <a:p>
            <a:pPr defTabSz="609630">
              <a:lnSpc>
                <a:spcPts val="1663"/>
              </a:lnSpc>
            </a:pPr>
            <a:r>
              <a:rPr lang="en-US" sz="1188" b="1" spc="-23" dirty="0">
                <a:solidFill>
                  <a:srgbClr val="002060"/>
                </a:solidFill>
                <a:latin typeface="Poppins"/>
                <a:ea typeface="Poppins"/>
                <a:cs typeface="Poppins"/>
                <a:sym typeface="Poppins"/>
              </a:rPr>
              <a:t>The mentioned key metrics like total sales amount, total profit amount and highest selling product category were updated in terms of numbers and charts. The year wise total sales amount has been projected in the main dashboard.</a:t>
            </a:r>
          </a:p>
        </p:txBody>
      </p:sp>
      <p:sp>
        <p:nvSpPr>
          <p:cNvPr id="15" name="TextBox 15"/>
          <p:cNvSpPr txBox="1"/>
          <p:nvPr/>
        </p:nvSpPr>
        <p:spPr>
          <a:xfrm>
            <a:off x="5762470" y="1674180"/>
            <a:ext cx="756093" cy="577081"/>
          </a:xfrm>
          <a:prstGeom prst="rect">
            <a:avLst/>
          </a:prstGeom>
        </p:spPr>
        <p:txBody>
          <a:bodyPr lIns="0" tIns="0" rIns="0" bIns="0" rtlCol="0" anchor="t">
            <a:spAutoFit/>
          </a:bodyPr>
          <a:lstStyle/>
          <a:p>
            <a:pPr algn="ctr" defTabSz="609630">
              <a:lnSpc>
                <a:spcPts val="4465"/>
              </a:lnSpc>
              <a:spcBef>
                <a:spcPct val="0"/>
              </a:spcBef>
            </a:pPr>
            <a:r>
              <a:rPr lang="en-US" sz="3189" dirty="0">
                <a:solidFill>
                  <a:srgbClr val="FDFDFD"/>
                </a:solidFill>
                <a:latin typeface="Open Sans Extra Bold"/>
                <a:ea typeface="Open Sans Extra Bold"/>
                <a:cs typeface="Open Sans Extra Bold"/>
                <a:sym typeface="Open Sans Extra Bold"/>
              </a:rPr>
              <a:t>02</a:t>
            </a:r>
          </a:p>
        </p:txBody>
      </p:sp>
      <p:sp>
        <p:nvSpPr>
          <p:cNvPr id="16" name="Freeform 16"/>
          <p:cNvSpPr/>
          <p:nvPr/>
        </p:nvSpPr>
        <p:spPr>
          <a:xfrm>
            <a:off x="5925720" y="2728352"/>
            <a:ext cx="949504" cy="949504"/>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7" name="TextBox 17"/>
          <p:cNvSpPr txBox="1"/>
          <p:nvPr/>
        </p:nvSpPr>
        <p:spPr>
          <a:xfrm>
            <a:off x="7002333" y="2872021"/>
            <a:ext cx="3845563" cy="654025"/>
          </a:xfrm>
          <a:prstGeom prst="rect">
            <a:avLst/>
          </a:prstGeom>
        </p:spPr>
        <p:txBody>
          <a:bodyPr lIns="0" tIns="0" rIns="0" bIns="0" rtlCol="0" anchor="t">
            <a:spAutoFit/>
          </a:bodyPr>
          <a:lstStyle/>
          <a:p>
            <a:pPr defTabSz="609630">
              <a:lnSpc>
                <a:spcPts val="1663"/>
              </a:lnSpc>
            </a:pPr>
            <a:r>
              <a:rPr lang="en-US" sz="1188" b="1" spc="-23" dirty="0">
                <a:solidFill>
                  <a:srgbClr val="002060"/>
                </a:solidFill>
                <a:latin typeface="Poppins"/>
                <a:ea typeface="Poppins"/>
                <a:cs typeface="Poppins"/>
                <a:sym typeface="Poppins"/>
              </a:rPr>
              <a:t>Hyperlink has bee uploaded in the displayed charts to view the charts and numbers in detail which is available in another spread sheets.</a:t>
            </a:r>
          </a:p>
        </p:txBody>
      </p:sp>
      <p:sp>
        <p:nvSpPr>
          <p:cNvPr id="18" name="TextBox 18"/>
          <p:cNvSpPr txBox="1"/>
          <p:nvPr/>
        </p:nvSpPr>
        <p:spPr>
          <a:xfrm>
            <a:off x="6022426" y="2910494"/>
            <a:ext cx="756093" cy="577081"/>
          </a:xfrm>
          <a:prstGeom prst="rect">
            <a:avLst/>
          </a:prstGeom>
        </p:spPr>
        <p:txBody>
          <a:bodyPr lIns="0" tIns="0" rIns="0" bIns="0" rtlCol="0" anchor="t">
            <a:spAutoFit/>
          </a:bodyPr>
          <a:lstStyle/>
          <a:p>
            <a:pPr algn="ctr" defTabSz="609630">
              <a:lnSpc>
                <a:spcPts val="4465"/>
              </a:lnSpc>
              <a:spcBef>
                <a:spcPct val="0"/>
              </a:spcBef>
            </a:pPr>
            <a:r>
              <a:rPr lang="en-US" sz="3189" dirty="0">
                <a:solidFill>
                  <a:srgbClr val="FDFDFD"/>
                </a:solidFill>
                <a:latin typeface="Open Sans Extra Bold"/>
                <a:ea typeface="Open Sans Extra Bold"/>
                <a:cs typeface="Open Sans Extra Bold"/>
                <a:sym typeface="Open Sans Extra Bold"/>
              </a:rPr>
              <a:t>03</a:t>
            </a:r>
          </a:p>
        </p:txBody>
      </p:sp>
      <p:sp>
        <p:nvSpPr>
          <p:cNvPr id="19" name="Freeform 19"/>
          <p:cNvSpPr/>
          <p:nvPr/>
        </p:nvSpPr>
        <p:spPr>
          <a:xfrm>
            <a:off x="5795872" y="3951018"/>
            <a:ext cx="949504" cy="949504"/>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20" name="TextBox 20"/>
          <p:cNvSpPr txBox="1"/>
          <p:nvPr/>
        </p:nvSpPr>
        <p:spPr>
          <a:xfrm>
            <a:off x="6875224" y="4079279"/>
            <a:ext cx="3845563" cy="634213"/>
          </a:xfrm>
          <a:prstGeom prst="rect">
            <a:avLst/>
          </a:prstGeom>
        </p:spPr>
        <p:txBody>
          <a:bodyPr lIns="0" tIns="0" rIns="0" bIns="0" rtlCol="0" anchor="t">
            <a:spAutoFit/>
          </a:bodyPr>
          <a:lstStyle/>
          <a:p>
            <a:pPr defTabSz="609630">
              <a:lnSpc>
                <a:spcPts val="1663"/>
              </a:lnSpc>
            </a:pPr>
            <a:r>
              <a:rPr lang="en-US" sz="1188" b="1" spc="-23" dirty="0">
                <a:solidFill>
                  <a:srgbClr val="002060"/>
                </a:solidFill>
                <a:latin typeface="Poppins"/>
                <a:ea typeface="Poppins"/>
                <a:cs typeface="Poppins"/>
                <a:sym typeface="Poppins"/>
              </a:rPr>
              <a:t>Filtering options have been created with slicers and dropdowns within the chart insights in the linked sheets.</a:t>
            </a:r>
          </a:p>
        </p:txBody>
      </p:sp>
      <p:sp>
        <p:nvSpPr>
          <p:cNvPr id="21" name="TextBox 21"/>
          <p:cNvSpPr txBox="1"/>
          <p:nvPr/>
        </p:nvSpPr>
        <p:spPr>
          <a:xfrm>
            <a:off x="5892577" y="4133160"/>
            <a:ext cx="756093" cy="577081"/>
          </a:xfrm>
          <a:prstGeom prst="rect">
            <a:avLst/>
          </a:prstGeom>
        </p:spPr>
        <p:txBody>
          <a:bodyPr lIns="0" tIns="0" rIns="0" bIns="0" rtlCol="0" anchor="t">
            <a:spAutoFit/>
          </a:bodyPr>
          <a:lstStyle/>
          <a:p>
            <a:pPr algn="ctr" defTabSz="609630">
              <a:lnSpc>
                <a:spcPts val="4465"/>
              </a:lnSpc>
              <a:spcBef>
                <a:spcPct val="0"/>
              </a:spcBef>
            </a:pPr>
            <a:r>
              <a:rPr lang="en-US" sz="3189" dirty="0">
                <a:solidFill>
                  <a:srgbClr val="FDFDFD"/>
                </a:solidFill>
                <a:latin typeface="Open Sans Extra Bold"/>
                <a:ea typeface="Open Sans Extra Bold"/>
                <a:cs typeface="Open Sans Extra Bold"/>
                <a:sym typeface="Open Sans Extra Bold"/>
              </a:rPr>
              <a:t>04</a:t>
            </a:r>
          </a:p>
        </p:txBody>
      </p:sp>
      <p:grpSp>
        <p:nvGrpSpPr>
          <p:cNvPr id="22" name="Group 22"/>
          <p:cNvGrpSpPr/>
          <p:nvPr/>
        </p:nvGrpSpPr>
        <p:grpSpPr>
          <a:xfrm>
            <a:off x="4790413" y="596981"/>
            <a:ext cx="249071" cy="249071"/>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4" name="TextBox 24"/>
            <p:cNvSpPr txBox="1"/>
            <p:nvPr/>
          </p:nvSpPr>
          <p:spPr>
            <a:xfrm>
              <a:off x="76200" y="28575"/>
              <a:ext cx="660400" cy="708025"/>
            </a:xfrm>
            <a:prstGeom prst="rect">
              <a:avLst/>
            </a:prstGeom>
          </p:spPr>
          <p:txBody>
            <a:bodyPr lIns="0" tIns="0" rIns="0" bIns="0" rtlCol="0" anchor="ctr"/>
            <a:lstStyle/>
            <a:p>
              <a:pPr algn="ctr" defTabSz="609630">
                <a:lnSpc>
                  <a:spcPts val="2427"/>
                </a:lnSpc>
              </a:pPr>
              <a:endParaRPr sz="1200">
                <a:solidFill>
                  <a:prstClr val="black"/>
                </a:solidFill>
                <a:latin typeface="Calibri"/>
              </a:endParaRPr>
            </a:p>
          </p:txBody>
        </p:sp>
      </p:grpSp>
      <p:grpSp>
        <p:nvGrpSpPr>
          <p:cNvPr id="25" name="Group 25"/>
          <p:cNvGrpSpPr/>
          <p:nvPr/>
        </p:nvGrpSpPr>
        <p:grpSpPr>
          <a:xfrm>
            <a:off x="5329446" y="1823977"/>
            <a:ext cx="249071" cy="249071"/>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7" name="TextBox 27"/>
            <p:cNvSpPr txBox="1"/>
            <p:nvPr/>
          </p:nvSpPr>
          <p:spPr>
            <a:xfrm>
              <a:off x="76200" y="28575"/>
              <a:ext cx="660400" cy="708025"/>
            </a:xfrm>
            <a:prstGeom prst="rect">
              <a:avLst/>
            </a:prstGeom>
          </p:spPr>
          <p:txBody>
            <a:bodyPr lIns="0" tIns="0" rIns="0" bIns="0" rtlCol="0" anchor="ctr"/>
            <a:lstStyle/>
            <a:p>
              <a:pPr algn="ctr" defTabSz="609630">
                <a:lnSpc>
                  <a:spcPts val="2427"/>
                </a:lnSpc>
              </a:pPr>
              <a:endParaRPr sz="1200" dirty="0">
                <a:solidFill>
                  <a:prstClr val="black"/>
                </a:solidFill>
                <a:latin typeface="Calibri"/>
              </a:endParaRPr>
            </a:p>
          </p:txBody>
        </p:sp>
      </p:grpSp>
      <p:grpSp>
        <p:nvGrpSpPr>
          <p:cNvPr id="28" name="Group 28"/>
          <p:cNvGrpSpPr/>
          <p:nvPr/>
        </p:nvGrpSpPr>
        <p:grpSpPr>
          <a:xfrm>
            <a:off x="5476088" y="4271851"/>
            <a:ext cx="249071" cy="249071"/>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30" name="TextBox 30"/>
            <p:cNvSpPr txBox="1"/>
            <p:nvPr/>
          </p:nvSpPr>
          <p:spPr>
            <a:xfrm>
              <a:off x="76200" y="28575"/>
              <a:ext cx="660400" cy="708025"/>
            </a:xfrm>
            <a:prstGeom prst="rect">
              <a:avLst/>
            </a:prstGeom>
          </p:spPr>
          <p:txBody>
            <a:bodyPr lIns="0" tIns="0" rIns="0" bIns="0" rtlCol="0" anchor="ctr"/>
            <a:lstStyle/>
            <a:p>
              <a:pPr algn="ctr" defTabSz="609630">
                <a:lnSpc>
                  <a:spcPts val="2427"/>
                </a:lnSpc>
              </a:pPr>
              <a:endParaRPr sz="1200">
                <a:solidFill>
                  <a:prstClr val="black"/>
                </a:solidFill>
                <a:latin typeface="Calibri"/>
              </a:endParaRPr>
            </a:p>
          </p:txBody>
        </p:sp>
      </p:grpSp>
      <p:grpSp>
        <p:nvGrpSpPr>
          <p:cNvPr id="31" name="Group 31"/>
          <p:cNvGrpSpPr/>
          <p:nvPr/>
        </p:nvGrpSpPr>
        <p:grpSpPr>
          <a:xfrm>
            <a:off x="5549540" y="3046169"/>
            <a:ext cx="249071" cy="249071"/>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33" name="TextBox 33"/>
            <p:cNvSpPr txBox="1"/>
            <p:nvPr/>
          </p:nvSpPr>
          <p:spPr>
            <a:xfrm>
              <a:off x="76200" y="28575"/>
              <a:ext cx="660400" cy="708025"/>
            </a:xfrm>
            <a:prstGeom prst="rect">
              <a:avLst/>
            </a:prstGeom>
          </p:spPr>
          <p:txBody>
            <a:bodyPr lIns="0" tIns="0" rIns="0" bIns="0" rtlCol="0" anchor="ctr"/>
            <a:lstStyle/>
            <a:p>
              <a:pPr algn="ctr" defTabSz="609630">
                <a:lnSpc>
                  <a:spcPts val="2427"/>
                </a:lnSpc>
              </a:pPr>
              <a:endParaRPr sz="1200">
                <a:solidFill>
                  <a:prstClr val="black"/>
                </a:solidFill>
                <a:latin typeface="Calibri"/>
              </a:endParaRPr>
            </a:p>
          </p:txBody>
        </p:sp>
      </p:grpSp>
      <p:pic>
        <p:nvPicPr>
          <p:cNvPr id="36" name="Picture 35"/>
          <p:cNvPicPr>
            <a:picLocks noChangeAspect="1"/>
          </p:cNvPicPr>
          <p:nvPr/>
        </p:nvPicPr>
        <p:blipFill>
          <a:blip r:embed="rId4"/>
          <a:stretch>
            <a:fillRect/>
          </a:stretch>
        </p:blipFill>
        <p:spPr>
          <a:xfrm>
            <a:off x="5039484" y="5529632"/>
            <a:ext cx="280440" cy="286537"/>
          </a:xfrm>
          <a:prstGeom prst="rect">
            <a:avLst/>
          </a:prstGeom>
        </p:spPr>
      </p:pic>
      <p:sp>
        <p:nvSpPr>
          <p:cNvPr id="41" name="Freeform 19"/>
          <p:cNvSpPr/>
          <p:nvPr/>
        </p:nvSpPr>
        <p:spPr>
          <a:xfrm>
            <a:off x="5441481" y="5227803"/>
            <a:ext cx="949504" cy="949504"/>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43" name="TextBox 21"/>
          <p:cNvSpPr txBox="1"/>
          <p:nvPr/>
        </p:nvSpPr>
        <p:spPr>
          <a:xfrm>
            <a:off x="5538186" y="5409945"/>
            <a:ext cx="756093" cy="525913"/>
          </a:xfrm>
          <a:prstGeom prst="rect">
            <a:avLst/>
          </a:prstGeom>
        </p:spPr>
        <p:txBody>
          <a:bodyPr lIns="0" tIns="0" rIns="0" bIns="0" rtlCol="0" anchor="t">
            <a:spAutoFit/>
          </a:bodyPr>
          <a:lstStyle/>
          <a:p>
            <a:pPr algn="ctr" defTabSz="609630">
              <a:lnSpc>
                <a:spcPts val="4465"/>
              </a:lnSpc>
              <a:spcBef>
                <a:spcPct val="0"/>
              </a:spcBef>
            </a:pPr>
            <a:r>
              <a:rPr lang="en-US" sz="3189" dirty="0">
                <a:solidFill>
                  <a:srgbClr val="FDFDFD"/>
                </a:solidFill>
                <a:latin typeface="Open Sans Extra Bold"/>
                <a:ea typeface="Open Sans Extra Bold"/>
                <a:cs typeface="Open Sans Extra Bold"/>
                <a:sym typeface="Open Sans Extra Bold"/>
              </a:rPr>
              <a:t>05</a:t>
            </a:r>
          </a:p>
        </p:txBody>
      </p:sp>
      <p:sp>
        <p:nvSpPr>
          <p:cNvPr id="44" name="TextBox 20"/>
          <p:cNvSpPr txBox="1"/>
          <p:nvPr/>
        </p:nvSpPr>
        <p:spPr>
          <a:xfrm>
            <a:off x="6518563" y="4916225"/>
            <a:ext cx="5608919" cy="1950277"/>
          </a:xfrm>
          <a:prstGeom prst="rect">
            <a:avLst/>
          </a:prstGeom>
        </p:spPr>
        <p:txBody>
          <a:bodyPr wrap="square" lIns="0" tIns="0" rIns="0" bIns="0" rtlCol="0" anchor="t">
            <a:spAutoFit/>
          </a:bodyPr>
          <a:lstStyle/>
          <a:p>
            <a:pPr defTabSz="609630">
              <a:lnSpc>
                <a:spcPts val="1663"/>
              </a:lnSpc>
            </a:pPr>
            <a:r>
              <a:rPr lang="en-US" sz="1188" b="1" spc="-23" dirty="0">
                <a:solidFill>
                  <a:srgbClr val="002060"/>
                </a:solidFill>
                <a:latin typeface="Poppins"/>
                <a:ea typeface="Poppins"/>
                <a:cs typeface="Poppins"/>
                <a:sym typeface="Poppins"/>
              </a:rPr>
              <a:t>In raw data icon, hyperlink has been uploaded to view the entire consolidated dataset in the available sheet. </a:t>
            </a:r>
          </a:p>
          <a:p>
            <a:pPr defTabSz="609630">
              <a:lnSpc>
                <a:spcPts val="1663"/>
              </a:lnSpc>
            </a:pPr>
            <a:r>
              <a:rPr lang="en-US" sz="1188" b="1" spc="-23" dirty="0">
                <a:solidFill>
                  <a:srgbClr val="002060"/>
                </a:solidFill>
                <a:latin typeface="Poppins"/>
                <a:ea typeface="Poppins"/>
                <a:cs typeface="Poppins"/>
                <a:sym typeface="Poppins"/>
              </a:rPr>
              <a:t>In region icon, hyperlink has been uploaded to view the details numbers and charts of all the required data in terms of region wise in the available sheets.</a:t>
            </a:r>
          </a:p>
          <a:p>
            <a:pPr defTabSz="609630">
              <a:lnSpc>
                <a:spcPts val="1663"/>
              </a:lnSpc>
            </a:pPr>
            <a:r>
              <a:rPr lang="en-US" sz="1188" b="1" spc="-23" dirty="0">
                <a:solidFill>
                  <a:srgbClr val="002060"/>
                </a:solidFill>
                <a:latin typeface="Poppins"/>
                <a:ea typeface="Poppins"/>
                <a:cs typeface="Poppins"/>
                <a:sym typeface="Poppins"/>
              </a:rPr>
              <a:t>In product icon, hyperlink has been uploaded to view the details numbers and charts of all the required data in terms of region wise in the available sheets.</a:t>
            </a:r>
          </a:p>
          <a:p>
            <a:pPr defTabSz="609630">
              <a:lnSpc>
                <a:spcPts val="1663"/>
              </a:lnSpc>
            </a:pPr>
            <a:r>
              <a:rPr lang="en-US" sz="1188" b="1" spc="-23" dirty="0">
                <a:solidFill>
                  <a:srgbClr val="002060"/>
                </a:solidFill>
                <a:latin typeface="Poppins"/>
                <a:ea typeface="Poppins"/>
                <a:cs typeface="Poppins"/>
                <a:sym typeface="Poppins"/>
              </a:rPr>
              <a:t>In contact info icon, my email ID has been updated to view.</a:t>
            </a:r>
          </a:p>
        </p:txBody>
      </p:sp>
    </p:spTree>
    <p:extLst>
      <p:ext uri="{BB962C8B-B14F-4D97-AF65-F5344CB8AC3E}">
        <p14:creationId xmlns:p14="http://schemas.microsoft.com/office/powerpoint/2010/main" val="2810882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844553" y="0"/>
            <a:ext cx="3347447" cy="6858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sp>
        <p:sp>
          <p:nvSpPr>
            <p:cNvPr id="4" name="TextBox 4"/>
            <p:cNvSpPr txBox="1"/>
            <p:nvPr/>
          </p:nvSpPr>
          <p:spPr>
            <a:xfrm>
              <a:off x="0" y="-38100"/>
              <a:ext cx="1322448" cy="2747433"/>
            </a:xfrm>
            <a:prstGeom prst="rect">
              <a:avLst/>
            </a:prstGeom>
          </p:spPr>
          <p:txBody>
            <a:bodyPr lIns="33867" tIns="33867" rIns="33867" bIns="33867" rtlCol="0" anchor="ctr"/>
            <a:lstStyle/>
            <a:p>
              <a:pPr algn="ctr">
                <a:lnSpc>
                  <a:spcPts val="1773"/>
                </a:lnSpc>
              </a:pPr>
              <a:endParaRPr sz="1200"/>
            </a:p>
          </p:txBody>
        </p:sp>
      </p:grpSp>
      <p:sp>
        <p:nvSpPr>
          <p:cNvPr id="5" name="TextBox 5"/>
          <p:cNvSpPr txBox="1"/>
          <p:nvPr/>
        </p:nvSpPr>
        <p:spPr>
          <a:xfrm>
            <a:off x="1072756" y="286660"/>
            <a:ext cx="3996610" cy="538609"/>
          </a:xfrm>
          <a:prstGeom prst="rect">
            <a:avLst/>
          </a:prstGeom>
        </p:spPr>
        <p:txBody>
          <a:bodyPr wrap="square" lIns="0" tIns="0" rIns="0" bIns="0" rtlCol="0" anchor="t">
            <a:spAutoFit/>
          </a:bodyPr>
          <a:lstStyle/>
          <a:p>
            <a:pPr>
              <a:lnSpc>
                <a:spcPts val="4200"/>
              </a:lnSpc>
              <a:spcBef>
                <a:spcPct val="0"/>
              </a:spcBef>
            </a:pPr>
            <a:r>
              <a:rPr lang="en-US" sz="3600" b="1" dirty="0">
                <a:solidFill>
                  <a:srgbClr val="002060"/>
                </a:solidFill>
                <a:latin typeface="Open Sans Extra Bold"/>
                <a:ea typeface="Open Sans Extra Bold"/>
                <a:cs typeface="Open Sans Extra Bold"/>
                <a:sym typeface="Open Sans Extra Bold"/>
              </a:rPr>
              <a:t>Business Insights</a:t>
            </a:r>
          </a:p>
        </p:txBody>
      </p:sp>
      <p:grpSp>
        <p:nvGrpSpPr>
          <p:cNvPr id="6" name="Group 6"/>
          <p:cNvGrpSpPr/>
          <p:nvPr/>
        </p:nvGrpSpPr>
        <p:grpSpPr>
          <a:xfrm>
            <a:off x="-1063880" y="-1188068"/>
            <a:ext cx="2376136" cy="237613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sp>
        <p:sp>
          <p:nvSpPr>
            <p:cNvPr id="8" name="TextBox 8"/>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sp>
        <p:nvSpPr>
          <p:cNvPr id="9" name="TextBox 9"/>
          <p:cNvSpPr txBox="1"/>
          <p:nvPr/>
        </p:nvSpPr>
        <p:spPr>
          <a:xfrm>
            <a:off x="1121852" y="1381061"/>
            <a:ext cx="6656231" cy="2180597"/>
          </a:xfrm>
          <a:prstGeom prst="rect">
            <a:avLst/>
          </a:prstGeom>
        </p:spPr>
        <p:txBody>
          <a:bodyPr wrap="square" lIns="0" tIns="0" rIns="0" bIns="0" rtlCol="0" anchor="t">
            <a:spAutoFit/>
          </a:bodyPr>
          <a:lstStyle/>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East region has performed well in terms of highest orders, selling highest quantity of products, highest sales amount and profit amount.</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East region managed to provide less discount % compared to other regions.</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most orders placed in East region was Sports product category.</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highest discount % was provided in South region.</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West region had least orders, sales amount.</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North region had least profit amount.</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South region had sold less quantity of products compared to other regions.</a:t>
            </a:r>
          </a:p>
        </p:txBody>
      </p:sp>
      <p:grpSp>
        <p:nvGrpSpPr>
          <p:cNvPr id="10" name="Group 10"/>
          <p:cNvGrpSpPr/>
          <p:nvPr/>
        </p:nvGrpSpPr>
        <p:grpSpPr>
          <a:xfrm>
            <a:off x="7369643" y="200166"/>
            <a:ext cx="4626519" cy="6399153"/>
            <a:chOff x="0" y="0"/>
            <a:chExt cx="8603361" cy="10286746"/>
          </a:xfrm>
        </p:grpSpPr>
        <p:sp>
          <p:nvSpPr>
            <p:cNvPr id="11" name="Freeform 11"/>
            <p:cNvSpPr/>
            <p:nvPr/>
          </p:nvSpPr>
          <p:spPr>
            <a:xfrm>
              <a:off x="-2794" y="-127"/>
              <a:ext cx="8606155" cy="10286873"/>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28002" r="-51461"/>
              </a:stretch>
            </a:blipFill>
          </p:spPr>
        </p:sp>
      </p:grpSp>
      <p:grpSp>
        <p:nvGrpSpPr>
          <p:cNvPr id="12" name="Group 12"/>
          <p:cNvGrpSpPr/>
          <p:nvPr/>
        </p:nvGrpSpPr>
        <p:grpSpPr>
          <a:xfrm>
            <a:off x="9800453" y="4716124"/>
            <a:ext cx="3964649" cy="396464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4" name="TextBox 14"/>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sp>
        <p:nvSpPr>
          <p:cNvPr id="15" name="Freeform 15"/>
          <p:cNvSpPr/>
          <p:nvPr/>
        </p:nvSpPr>
        <p:spPr>
          <a:xfrm>
            <a:off x="176640" y="3699485"/>
            <a:ext cx="7601443" cy="124519"/>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sp>
      <p:sp>
        <p:nvSpPr>
          <p:cNvPr id="31" name="Rectangle 30"/>
          <p:cNvSpPr/>
          <p:nvPr/>
        </p:nvSpPr>
        <p:spPr>
          <a:xfrm>
            <a:off x="1072756" y="752595"/>
            <a:ext cx="2555815" cy="630942"/>
          </a:xfrm>
          <a:prstGeom prst="rect">
            <a:avLst/>
          </a:prstGeom>
        </p:spPr>
        <p:txBody>
          <a:bodyPr wrap="square">
            <a:spAutoFit/>
          </a:bodyPr>
          <a:lstStyle/>
          <a:p>
            <a:pPr>
              <a:lnSpc>
                <a:spcPts val="4200"/>
              </a:lnSpc>
              <a:spcBef>
                <a:spcPct val="0"/>
              </a:spcBef>
            </a:pPr>
            <a:r>
              <a:rPr lang="en-US" sz="2400" b="1" dirty="0">
                <a:solidFill>
                  <a:srgbClr val="002060"/>
                </a:solidFill>
                <a:latin typeface="Open Sans Extra Bold"/>
                <a:ea typeface="Open Sans Extra Bold"/>
                <a:cs typeface="Open Sans Extra Bold"/>
                <a:sym typeface="Open Sans Extra Bold"/>
              </a:rPr>
              <a:t>Region specific:</a:t>
            </a:r>
          </a:p>
        </p:txBody>
      </p:sp>
      <p:sp>
        <p:nvSpPr>
          <p:cNvPr id="32" name="TextBox 9"/>
          <p:cNvSpPr txBox="1"/>
          <p:nvPr/>
        </p:nvSpPr>
        <p:spPr>
          <a:xfrm>
            <a:off x="1121852" y="4243545"/>
            <a:ext cx="6246289" cy="2424253"/>
          </a:xfrm>
          <a:prstGeom prst="rect">
            <a:avLst/>
          </a:prstGeom>
        </p:spPr>
        <p:txBody>
          <a:bodyPr wrap="square" lIns="0" tIns="0" rIns="0" bIns="0" rtlCol="0" anchor="t">
            <a:spAutoFit/>
          </a:bodyPr>
          <a:lstStyle/>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top selling product category in terms of quantity sold was Furniture.</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Clothing product category performed well in terms of highest orders, highest sales amount and profit amount.</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highest orders placed was Sports product category from East region.</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Groceries product category managed to provide less discount compared to other product categories.</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highest discount % was provided for Furniture product category.</a:t>
            </a:r>
          </a:p>
          <a:p>
            <a:pPr marL="285750" indent="-285750">
              <a:lnSpc>
                <a:spcPts val="1895"/>
              </a:lnSpc>
              <a:spcBef>
                <a:spcPct val="0"/>
              </a:spcBef>
              <a:buFont typeface="Wingdings" panose="05000000000000000000" pitchFamily="2" charset="2"/>
              <a:buChar char="v"/>
            </a:pPr>
            <a:r>
              <a:rPr lang="en-US" sz="1353" spc="-27" dirty="0">
                <a:solidFill>
                  <a:srgbClr val="002060"/>
                </a:solidFill>
                <a:latin typeface="Poppins"/>
                <a:ea typeface="Poppins"/>
                <a:cs typeface="Poppins"/>
                <a:sym typeface="Poppins"/>
              </a:rPr>
              <a:t>The product category which was least in terms of all aspect was Groceries.</a:t>
            </a:r>
          </a:p>
        </p:txBody>
      </p:sp>
      <p:sp>
        <p:nvSpPr>
          <p:cNvPr id="33" name="Rectangle 32"/>
          <p:cNvSpPr/>
          <p:nvPr/>
        </p:nvSpPr>
        <p:spPr>
          <a:xfrm>
            <a:off x="1121852" y="3665728"/>
            <a:ext cx="4595555" cy="630942"/>
          </a:xfrm>
          <a:prstGeom prst="rect">
            <a:avLst/>
          </a:prstGeom>
        </p:spPr>
        <p:txBody>
          <a:bodyPr wrap="square">
            <a:spAutoFit/>
          </a:bodyPr>
          <a:lstStyle/>
          <a:p>
            <a:pPr>
              <a:lnSpc>
                <a:spcPts val="4200"/>
              </a:lnSpc>
              <a:spcBef>
                <a:spcPct val="0"/>
              </a:spcBef>
            </a:pPr>
            <a:r>
              <a:rPr lang="en-US" sz="2400" b="1" dirty="0">
                <a:solidFill>
                  <a:srgbClr val="002060"/>
                </a:solidFill>
                <a:latin typeface="Open Sans Extra Bold"/>
                <a:ea typeface="Open Sans Extra Bold"/>
                <a:cs typeface="Open Sans Extra Bold"/>
                <a:sym typeface="Open Sans Extra Bold"/>
              </a:rPr>
              <a:t>Product Category specific:</a:t>
            </a:r>
          </a:p>
        </p:txBody>
      </p:sp>
    </p:spTree>
    <p:extLst>
      <p:ext uri="{BB962C8B-B14F-4D97-AF65-F5344CB8AC3E}">
        <p14:creationId xmlns:p14="http://schemas.microsoft.com/office/powerpoint/2010/main" val="4175857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78911" y="1656884"/>
            <a:ext cx="5879728" cy="1134670"/>
          </a:xfrm>
          <a:prstGeom prst="rect">
            <a:avLst/>
          </a:prstGeom>
        </p:spPr>
        <p:txBody>
          <a:bodyPr lIns="0" tIns="0" rIns="0" bIns="0" rtlCol="0" anchor="t">
            <a:spAutoFit/>
          </a:bodyPr>
          <a:lstStyle/>
          <a:p>
            <a:pPr>
              <a:lnSpc>
                <a:spcPts val="9674"/>
              </a:lnSpc>
              <a:spcBef>
                <a:spcPct val="0"/>
              </a:spcBef>
            </a:pPr>
            <a:r>
              <a:rPr lang="en-US" sz="6910" dirty="0">
                <a:solidFill>
                  <a:srgbClr val="002060"/>
                </a:solidFill>
                <a:latin typeface="Open Sans Extra Bold"/>
                <a:ea typeface="Open Sans Extra Bold"/>
                <a:cs typeface="Open Sans Extra Bold"/>
                <a:sym typeface="Open Sans Extra Bold"/>
              </a:rPr>
              <a:t>THANK YOU!</a:t>
            </a:r>
          </a:p>
        </p:txBody>
      </p:sp>
      <p:sp>
        <p:nvSpPr>
          <p:cNvPr id="6" name="Freeform 6"/>
          <p:cNvSpPr/>
          <p:nvPr/>
        </p:nvSpPr>
        <p:spPr>
          <a:xfrm>
            <a:off x="3880965" y="4012425"/>
            <a:ext cx="357681" cy="312598"/>
          </a:xfrm>
          <a:custGeom>
            <a:avLst/>
            <a:gdLst/>
            <a:ahLst/>
            <a:cxnLst/>
            <a:rect l="l" t="t" r="r" b="b"/>
            <a:pathLst>
              <a:path w="399176" h="399176">
                <a:moveTo>
                  <a:pt x="0" y="0"/>
                </a:moveTo>
                <a:lnTo>
                  <a:pt x="399175" y="0"/>
                </a:lnTo>
                <a:lnTo>
                  <a:pt x="399175" y="399175"/>
                </a:lnTo>
                <a:lnTo>
                  <a:pt x="0" y="3991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8265941" y="645299"/>
            <a:ext cx="3926059" cy="5486400"/>
          </a:xfrm>
          <a:custGeom>
            <a:avLst/>
            <a:gdLst/>
            <a:ahLst/>
            <a:cxnLst/>
            <a:rect l="l" t="t" r="r" b="b"/>
            <a:pathLst>
              <a:path w="5889088" h="8229600">
                <a:moveTo>
                  <a:pt x="0" y="0"/>
                </a:moveTo>
                <a:lnTo>
                  <a:pt x="5889088" y="0"/>
                </a:lnTo>
                <a:lnTo>
                  <a:pt x="5889088" y="8229600"/>
                </a:lnTo>
                <a:lnTo>
                  <a:pt x="0" y="8229600"/>
                </a:lnTo>
                <a:lnTo>
                  <a:pt x="0" y="0"/>
                </a:lnTo>
                <a:close/>
              </a:path>
            </a:pathLst>
          </a:custGeom>
          <a:blipFill>
            <a:blip r:embed="rId4"/>
            <a:stretch>
              <a:fillRect t="-3703" b="-3703"/>
            </a:stretch>
          </a:blipFill>
        </p:spPr>
      </p:sp>
      <p:sp>
        <p:nvSpPr>
          <p:cNvPr id="10" name="TextBox 10"/>
          <p:cNvSpPr txBox="1"/>
          <p:nvPr/>
        </p:nvSpPr>
        <p:spPr>
          <a:xfrm>
            <a:off x="3898585" y="3538792"/>
            <a:ext cx="3860053" cy="331501"/>
          </a:xfrm>
          <a:prstGeom prst="rect">
            <a:avLst/>
          </a:prstGeom>
        </p:spPr>
        <p:txBody>
          <a:bodyPr wrap="square" lIns="0" tIns="0" rIns="0" bIns="0" rtlCol="0" anchor="t">
            <a:spAutoFit/>
          </a:bodyPr>
          <a:lstStyle/>
          <a:p>
            <a:pPr marL="0" lvl="1">
              <a:lnSpc>
                <a:spcPts val="2700"/>
              </a:lnSpc>
              <a:spcBef>
                <a:spcPct val="0"/>
              </a:spcBef>
            </a:pPr>
            <a:r>
              <a:rPr lang="en-US" sz="1929" b="1" spc="-38" dirty="0" err="1">
                <a:solidFill>
                  <a:srgbClr val="145DA0"/>
                </a:solidFill>
                <a:latin typeface="Poppins Bold"/>
                <a:ea typeface="Poppins Bold"/>
                <a:cs typeface="Poppins Bold"/>
                <a:sym typeface="Poppins Bold"/>
              </a:rPr>
              <a:t>Thambidurai</a:t>
            </a:r>
            <a:r>
              <a:rPr lang="en-US" sz="1929" b="1" spc="-38" dirty="0">
                <a:solidFill>
                  <a:srgbClr val="145DA0"/>
                </a:solidFill>
                <a:latin typeface="Poppins Bold"/>
                <a:ea typeface="Poppins Bold"/>
                <a:cs typeface="Poppins Bold"/>
                <a:sym typeface="Poppins Bold"/>
              </a:rPr>
              <a:t> </a:t>
            </a:r>
            <a:r>
              <a:rPr lang="en-US" sz="2000" b="1" spc="-38" dirty="0" err="1">
                <a:solidFill>
                  <a:srgbClr val="145DA0"/>
                </a:solidFill>
                <a:latin typeface="Poppins Bold"/>
                <a:ea typeface="Poppins Bold"/>
                <a:cs typeface="Poppins Bold"/>
                <a:sym typeface="Poppins Bold"/>
              </a:rPr>
              <a:t>Sundaramoorthy</a:t>
            </a:r>
            <a:endParaRPr lang="en-US" sz="1929" b="1" spc="-38" dirty="0">
              <a:solidFill>
                <a:srgbClr val="145DA0"/>
              </a:solidFill>
              <a:latin typeface="Poppins Bold"/>
              <a:ea typeface="Poppins Bold"/>
              <a:cs typeface="Poppins Bold"/>
              <a:sym typeface="Poppins Bold"/>
            </a:endParaRPr>
          </a:p>
        </p:txBody>
      </p:sp>
      <p:sp>
        <p:nvSpPr>
          <p:cNvPr id="11" name="TextBox 11"/>
          <p:cNvSpPr txBox="1"/>
          <p:nvPr/>
        </p:nvSpPr>
        <p:spPr>
          <a:xfrm>
            <a:off x="3898586" y="3194271"/>
            <a:ext cx="2713065" cy="213969"/>
          </a:xfrm>
          <a:prstGeom prst="rect">
            <a:avLst/>
          </a:prstGeom>
        </p:spPr>
        <p:txBody>
          <a:bodyPr lIns="0" tIns="0" rIns="0" bIns="0" rtlCol="0" anchor="t">
            <a:spAutoFit/>
          </a:bodyPr>
          <a:lstStyle/>
          <a:p>
            <a:pPr marL="0" lvl="1">
              <a:lnSpc>
                <a:spcPts val="1783"/>
              </a:lnSpc>
              <a:spcBef>
                <a:spcPct val="0"/>
              </a:spcBef>
            </a:pPr>
            <a:r>
              <a:rPr lang="en-US" sz="1400" spc="-25" dirty="0">
                <a:solidFill>
                  <a:srgbClr val="145DA0"/>
                </a:solidFill>
                <a:latin typeface="Poppins"/>
                <a:ea typeface="Poppins"/>
                <a:cs typeface="Poppins"/>
                <a:sym typeface="Poppins"/>
              </a:rPr>
              <a:t>Prepared by</a:t>
            </a:r>
          </a:p>
        </p:txBody>
      </p:sp>
      <p:sp>
        <p:nvSpPr>
          <p:cNvPr id="14" name="TextBox 14"/>
          <p:cNvSpPr txBox="1"/>
          <p:nvPr/>
        </p:nvSpPr>
        <p:spPr>
          <a:xfrm>
            <a:off x="4278360" y="4037406"/>
            <a:ext cx="2333291" cy="220958"/>
          </a:xfrm>
          <a:prstGeom prst="rect">
            <a:avLst/>
          </a:prstGeom>
        </p:spPr>
        <p:txBody>
          <a:bodyPr wrap="square" lIns="0" tIns="0" rIns="0" bIns="0" rtlCol="0" anchor="t">
            <a:spAutoFit/>
          </a:bodyPr>
          <a:lstStyle/>
          <a:p>
            <a:pPr marL="0" lvl="1">
              <a:lnSpc>
                <a:spcPts val="1689"/>
              </a:lnSpc>
              <a:spcBef>
                <a:spcPct val="0"/>
              </a:spcBef>
            </a:pPr>
            <a:r>
              <a:rPr lang="en-US" sz="1600" b="1" spc="-24" dirty="0">
                <a:solidFill>
                  <a:srgbClr val="145DA0"/>
                </a:solidFill>
                <a:latin typeface="Poppins"/>
                <a:ea typeface="Poppins"/>
                <a:cs typeface="Poppins"/>
                <a:sym typeface="Poppins"/>
              </a:rPr>
              <a:t>stdurai95@gmail.com</a:t>
            </a:r>
          </a:p>
        </p:txBody>
      </p:sp>
      <p:grpSp>
        <p:nvGrpSpPr>
          <p:cNvPr id="15" name="Group 15"/>
          <p:cNvGrpSpPr/>
          <p:nvPr/>
        </p:nvGrpSpPr>
        <p:grpSpPr>
          <a:xfrm>
            <a:off x="8265941" y="1"/>
            <a:ext cx="3926059" cy="504639"/>
            <a:chOff x="0" y="0"/>
            <a:chExt cx="1551036" cy="199364"/>
          </a:xfrm>
        </p:grpSpPr>
        <p:sp>
          <p:nvSpPr>
            <p:cNvPr id="16" name="Freeform 16"/>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5B98BA"/>
            </a:solidFill>
            <a:ln cap="sq">
              <a:noFill/>
              <a:prstDash val="solid"/>
              <a:miter/>
            </a:ln>
          </p:spPr>
        </p:sp>
        <p:sp>
          <p:nvSpPr>
            <p:cNvPr id="17" name="TextBox 17"/>
            <p:cNvSpPr txBox="1"/>
            <p:nvPr/>
          </p:nvSpPr>
          <p:spPr>
            <a:xfrm>
              <a:off x="0" y="-38100"/>
              <a:ext cx="1551036" cy="237464"/>
            </a:xfrm>
            <a:prstGeom prst="rect">
              <a:avLst/>
            </a:prstGeom>
          </p:spPr>
          <p:txBody>
            <a:bodyPr lIns="33867" tIns="33867" rIns="33867" bIns="33867" rtlCol="0" anchor="ctr"/>
            <a:lstStyle/>
            <a:p>
              <a:pPr algn="ctr">
                <a:lnSpc>
                  <a:spcPts val="1773"/>
                </a:lnSpc>
              </a:pPr>
              <a:endParaRPr sz="1200"/>
            </a:p>
          </p:txBody>
        </p:sp>
      </p:grpSp>
      <p:grpSp>
        <p:nvGrpSpPr>
          <p:cNvPr id="18" name="Group 18"/>
          <p:cNvGrpSpPr/>
          <p:nvPr/>
        </p:nvGrpSpPr>
        <p:grpSpPr>
          <a:xfrm>
            <a:off x="8265941" y="6353361"/>
            <a:ext cx="3926059" cy="504639"/>
            <a:chOff x="0" y="0"/>
            <a:chExt cx="1551036" cy="199364"/>
          </a:xfrm>
        </p:grpSpPr>
        <p:sp>
          <p:nvSpPr>
            <p:cNvPr id="19" name="Freeform 19"/>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5B98BA"/>
            </a:solidFill>
            <a:ln cap="sq">
              <a:noFill/>
              <a:prstDash val="solid"/>
              <a:miter/>
            </a:ln>
          </p:spPr>
        </p:sp>
        <p:sp>
          <p:nvSpPr>
            <p:cNvPr id="20" name="TextBox 20"/>
            <p:cNvSpPr txBox="1"/>
            <p:nvPr/>
          </p:nvSpPr>
          <p:spPr>
            <a:xfrm>
              <a:off x="0" y="-38100"/>
              <a:ext cx="1551036" cy="237464"/>
            </a:xfrm>
            <a:prstGeom prst="rect">
              <a:avLst/>
            </a:prstGeom>
          </p:spPr>
          <p:txBody>
            <a:bodyPr lIns="33867" tIns="33867" rIns="33867" bIns="33867" rtlCol="0" anchor="ctr"/>
            <a:lstStyle/>
            <a:p>
              <a:pPr algn="ctr">
                <a:lnSpc>
                  <a:spcPts val="1773"/>
                </a:lnSpc>
              </a:pPr>
              <a:endParaRPr sz="1200"/>
            </a:p>
          </p:txBody>
        </p:sp>
      </p:grpSp>
      <p:sp>
        <p:nvSpPr>
          <p:cNvPr id="21" name="Freeform 21"/>
          <p:cNvSpPr/>
          <p:nvPr/>
        </p:nvSpPr>
        <p:spPr>
          <a:xfrm>
            <a:off x="-3283627" y="2406526"/>
            <a:ext cx="6261762" cy="6352985"/>
          </a:xfrm>
          <a:custGeom>
            <a:avLst/>
            <a:gdLst/>
            <a:ahLst/>
            <a:cxnLst/>
            <a:rect l="l" t="t" r="r" b="b"/>
            <a:pathLst>
              <a:path w="9392643" h="9529477">
                <a:moveTo>
                  <a:pt x="0" y="0"/>
                </a:moveTo>
                <a:lnTo>
                  <a:pt x="9392643" y="0"/>
                </a:lnTo>
                <a:lnTo>
                  <a:pt x="9392643" y="9529476"/>
                </a:lnTo>
                <a:lnTo>
                  <a:pt x="0" y="9529476"/>
                </a:lnTo>
                <a:lnTo>
                  <a:pt x="0" y="0"/>
                </a:lnTo>
                <a:close/>
              </a:path>
            </a:pathLst>
          </a:custGeom>
          <a:blipFill>
            <a:blip r:embed="rId5">
              <a:alphaModFix amt="20999"/>
              <a:extLst>
                <a:ext uri="{96DAC541-7B7A-43D3-8B79-37D633B846F1}">
                  <asvg:svgBlip xmlns:asvg="http://schemas.microsoft.com/office/drawing/2016/SVG/main" r:embed="rId6"/>
                </a:ext>
              </a:extLst>
            </a:blip>
            <a:stretch>
              <a:fillRect/>
            </a:stretch>
          </a:blipFill>
        </p:spPr>
      </p:sp>
      <p:sp>
        <p:nvSpPr>
          <p:cNvPr id="24" name="TextBox 17"/>
          <p:cNvSpPr txBox="1"/>
          <p:nvPr/>
        </p:nvSpPr>
        <p:spPr>
          <a:xfrm>
            <a:off x="1863304" y="625496"/>
            <a:ext cx="1436184" cy="615553"/>
          </a:xfrm>
          <a:prstGeom prst="rect">
            <a:avLst/>
          </a:prstGeom>
        </p:spPr>
        <p:txBody>
          <a:bodyPr lIns="0" tIns="0" rIns="0" bIns="0" rtlCol="0" anchor="t">
            <a:spAutoFit/>
          </a:bodyPr>
          <a:lstStyle/>
          <a:p>
            <a:pPr>
              <a:lnSpc>
                <a:spcPts val="2414"/>
              </a:lnSpc>
              <a:spcBef>
                <a:spcPct val="0"/>
              </a:spcBef>
            </a:pPr>
            <a:r>
              <a:rPr lang="en-US" sz="2000" b="1" spc="-34" dirty="0">
                <a:solidFill>
                  <a:srgbClr val="002060"/>
                </a:solidFill>
                <a:latin typeface="Poppins Bold"/>
                <a:ea typeface="Poppins Bold"/>
                <a:cs typeface="Poppins Bold"/>
                <a:sym typeface="Poppins Bold"/>
              </a:rPr>
              <a:t>ABC Electronics</a:t>
            </a:r>
          </a:p>
        </p:txBody>
      </p:sp>
      <p:pic>
        <p:nvPicPr>
          <p:cNvPr id="25" name="Picture 24"/>
          <p:cNvPicPr>
            <a:picLocks noChangeAspect="1"/>
          </p:cNvPicPr>
          <p:nvPr/>
        </p:nvPicPr>
        <p:blipFill>
          <a:blip r:embed="rId7"/>
          <a:stretch>
            <a:fillRect/>
          </a:stretch>
        </p:blipFill>
        <p:spPr>
          <a:xfrm>
            <a:off x="831131" y="583489"/>
            <a:ext cx="955834" cy="719910"/>
          </a:xfrm>
          <a:prstGeom prst="rect">
            <a:avLst/>
          </a:prstGeom>
        </p:spPr>
      </p:pic>
    </p:spTree>
    <p:extLst>
      <p:ext uri="{BB962C8B-B14F-4D97-AF65-F5344CB8AC3E}">
        <p14:creationId xmlns:p14="http://schemas.microsoft.com/office/powerpoint/2010/main" val="3579977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78543" y="-210269"/>
            <a:ext cx="2642854" cy="727853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33867" tIns="33867" rIns="33867" bIns="33867" rtlCol="0" anchor="ctr"/>
            <a:lstStyle/>
            <a:p>
              <a:pPr algn="ctr">
                <a:lnSpc>
                  <a:spcPts val="1773"/>
                </a:lnSpc>
                <a:spcBef>
                  <a:spcPct val="0"/>
                </a:spcBef>
              </a:pPr>
              <a:endParaRPr sz="1200"/>
            </a:p>
          </p:txBody>
        </p:sp>
      </p:grpSp>
      <p:sp>
        <p:nvSpPr>
          <p:cNvPr id="5" name="TextBox 5"/>
          <p:cNvSpPr txBox="1"/>
          <p:nvPr/>
        </p:nvSpPr>
        <p:spPr>
          <a:xfrm>
            <a:off x="2442107" y="1094088"/>
            <a:ext cx="4506831" cy="872034"/>
          </a:xfrm>
          <a:prstGeom prst="rect">
            <a:avLst/>
          </a:prstGeom>
        </p:spPr>
        <p:txBody>
          <a:bodyPr lIns="0" tIns="0" rIns="0" bIns="0" rtlCol="0" anchor="t">
            <a:spAutoFit/>
          </a:bodyPr>
          <a:lstStyle/>
          <a:p>
            <a:pPr>
              <a:lnSpc>
                <a:spcPts val="6832"/>
              </a:lnSpc>
              <a:spcBef>
                <a:spcPct val="0"/>
              </a:spcBef>
            </a:pPr>
            <a:r>
              <a:rPr lang="en-US" sz="4880">
                <a:solidFill>
                  <a:srgbClr val="051D40"/>
                </a:solidFill>
                <a:latin typeface="Open Sans Extra Bold"/>
                <a:ea typeface="Open Sans Extra Bold"/>
                <a:cs typeface="Open Sans Extra Bold"/>
                <a:sym typeface="Open Sans Extra Bold"/>
              </a:rPr>
              <a:t>Overview</a:t>
            </a:r>
          </a:p>
        </p:txBody>
      </p:sp>
      <p:grpSp>
        <p:nvGrpSpPr>
          <p:cNvPr id="6" name="Group 6"/>
          <p:cNvGrpSpPr/>
          <p:nvPr/>
        </p:nvGrpSpPr>
        <p:grpSpPr>
          <a:xfrm>
            <a:off x="-1245177" y="-1076144"/>
            <a:ext cx="2490354" cy="249035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33867" tIns="33867" rIns="33867" bIns="33867" rtlCol="0" anchor="ctr"/>
            <a:lstStyle/>
            <a:p>
              <a:pPr algn="ctr">
                <a:lnSpc>
                  <a:spcPts val="1773"/>
                </a:lnSpc>
                <a:spcBef>
                  <a:spcPct val="0"/>
                </a:spcBef>
              </a:pPr>
              <a:endParaRPr sz="1200"/>
            </a:p>
          </p:txBody>
        </p:sp>
      </p:grpSp>
      <p:sp>
        <p:nvSpPr>
          <p:cNvPr id="9" name="Freeform 9"/>
          <p:cNvSpPr/>
          <p:nvPr/>
        </p:nvSpPr>
        <p:spPr>
          <a:xfrm rot="5400000">
            <a:off x="1941624" y="2314969"/>
            <a:ext cx="340625" cy="302227"/>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7864487" y="298164"/>
            <a:ext cx="3981744" cy="6261672"/>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4"/>
            <a:stretch>
              <a:fillRect l="-2387" r="-2387"/>
            </a:stretch>
          </a:blipFill>
        </p:spPr>
      </p:sp>
      <p:sp>
        <p:nvSpPr>
          <p:cNvPr id="11" name="TextBox 11"/>
          <p:cNvSpPr txBox="1"/>
          <p:nvPr/>
        </p:nvSpPr>
        <p:spPr>
          <a:xfrm>
            <a:off x="2442107" y="2264818"/>
            <a:ext cx="2515346" cy="315214"/>
          </a:xfrm>
          <a:prstGeom prst="rect">
            <a:avLst/>
          </a:prstGeom>
        </p:spPr>
        <p:txBody>
          <a:bodyPr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Order Highlights</a:t>
            </a:r>
          </a:p>
        </p:txBody>
      </p:sp>
      <p:sp>
        <p:nvSpPr>
          <p:cNvPr id="12" name="TextBox 12"/>
          <p:cNvSpPr txBox="1"/>
          <p:nvPr/>
        </p:nvSpPr>
        <p:spPr>
          <a:xfrm>
            <a:off x="5655433" y="2264818"/>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01</a:t>
            </a:r>
          </a:p>
        </p:txBody>
      </p:sp>
      <p:sp>
        <p:nvSpPr>
          <p:cNvPr id="13" name="Freeform 13"/>
          <p:cNvSpPr/>
          <p:nvPr/>
        </p:nvSpPr>
        <p:spPr>
          <a:xfrm rot="5400000">
            <a:off x="1941624" y="2731973"/>
            <a:ext cx="340625" cy="302227"/>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2442106" y="2681732"/>
            <a:ext cx="3349093" cy="327975"/>
          </a:xfrm>
          <a:prstGeom prst="rect">
            <a:avLst/>
          </a:prstGeom>
        </p:spPr>
        <p:txBody>
          <a:bodyPr wrap="square"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Total Sales &amp; Profit Highlights</a:t>
            </a:r>
          </a:p>
        </p:txBody>
      </p:sp>
      <p:sp>
        <p:nvSpPr>
          <p:cNvPr id="15" name="TextBox 15"/>
          <p:cNvSpPr txBox="1"/>
          <p:nvPr/>
        </p:nvSpPr>
        <p:spPr>
          <a:xfrm>
            <a:off x="5690185" y="2681643"/>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02</a:t>
            </a:r>
          </a:p>
        </p:txBody>
      </p:sp>
      <p:sp>
        <p:nvSpPr>
          <p:cNvPr id="16" name="Freeform 16"/>
          <p:cNvSpPr/>
          <p:nvPr/>
        </p:nvSpPr>
        <p:spPr>
          <a:xfrm rot="5400000">
            <a:off x="1941624" y="3148798"/>
            <a:ext cx="340625" cy="302227"/>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2442106" y="3098647"/>
            <a:ext cx="3468363" cy="327975"/>
          </a:xfrm>
          <a:prstGeom prst="rect">
            <a:avLst/>
          </a:prstGeom>
        </p:spPr>
        <p:txBody>
          <a:bodyPr wrap="square"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Product Category Highlights</a:t>
            </a:r>
          </a:p>
        </p:txBody>
      </p:sp>
      <p:sp>
        <p:nvSpPr>
          <p:cNvPr id="18" name="TextBox 18"/>
          <p:cNvSpPr txBox="1"/>
          <p:nvPr/>
        </p:nvSpPr>
        <p:spPr>
          <a:xfrm>
            <a:off x="5707484" y="3098648"/>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03</a:t>
            </a:r>
          </a:p>
        </p:txBody>
      </p:sp>
      <p:sp>
        <p:nvSpPr>
          <p:cNvPr id="19" name="Freeform 19"/>
          <p:cNvSpPr/>
          <p:nvPr/>
        </p:nvSpPr>
        <p:spPr>
          <a:xfrm rot="5400000">
            <a:off x="1941624" y="3565803"/>
            <a:ext cx="340625" cy="302227"/>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2442107" y="3515652"/>
            <a:ext cx="2931847" cy="315214"/>
          </a:xfrm>
          <a:prstGeom prst="rect">
            <a:avLst/>
          </a:prstGeom>
        </p:spPr>
        <p:txBody>
          <a:bodyPr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Tasks Summary</a:t>
            </a:r>
          </a:p>
        </p:txBody>
      </p:sp>
      <p:sp>
        <p:nvSpPr>
          <p:cNvPr id="21" name="TextBox 21"/>
          <p:cNvSpPr txBox="1"/>
          <p:nvPr/>
        </p:nvSpPr>
        <p:spPr>
          <a:xfrm>
            <a:off x="5707484" y="3515473"/>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04</a:t>
            </a:r>
          </a:p>
        </p:txBody>
      </p:sp>
      <p:sp>
        <p:nvSpPr>
          <p:cNvPr id="22" name="Freeform 22"/>
          <p:cNvSpPr/>
          <p:nvPr/>
        </p:nvSpPr>
        <p:spPr>
          <a:xfrm rot="5400000">
            <a:off x="1941624" y="3982627"/>
            <a:ext cx="340625" cy="302227"/>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3" name="TextBox 23"/>
          <p:cNvSpPr txBox="1"/>
          <p:nvPr/>
        </p:nvSpPr>
        <p:spPr>
          <a:xfrm>
            <a:off x="2442107" y="3932477"/>
            <a:ext cx="3053157" cy="315214"/>
          </a:xfrm>
          <a:prstGeom prst="rect">
            <a:avLst/>
          </a:prstGeom>
        </p:spPr>
        <p:txBody>
          <a:bodyPr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Dashboard Summary</a:t>
            </a:r>
          </a:p>
        </p:txBody>
      </p:sp>
      <p:sp>
        <p:nvSpPr>
          <p:cNvPr id="24" name="TextBox 24"/>
          <p:cNvSpPr txBox="1"/>
          <p:nvPr/>
        </p:nvSpPr>
        <p:spPr>
          <a:xfrm>
            <a:off x="5716689" y="3932118"/>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05</a:t>
            </a:r>
          </a:p>
        </p:txBody>
      </p:sp>
      <p:sp>
        <p:nvSpPr>
          <p:cNvPr id="25" name="Freeform 25"/>
          <p:cNvSpPr/>
          <p:nvPr/>
        </p:nvSpPr>
        <p:spPr>
          <a:xfrm rot="5400000">
            <a:off x="1941624" y="4399632"/>
            <a:ext cx="340625" cy="302227"/>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6" name="TextBox 26"/>
          <p:cNvSpPr txBox="1"/>
          <p:nvPr/>
        </p:nvSpPr>
        <p:spPr>
          <a:xfrm>
            <a:off x="2442107" y="4349481"/>
            <a:ext cx="2931847" cy="315214"/>
          </a:xfrm>
          <a:prstGeom prst="rect">
            <a:avLst/>
          </a:prstGeom>
        </p:spPr>
        <p:txBody>
          <a:bodyPr lIns="0" tIns="0" rIns="0" bIns="0" rtlCol="0" anchor="t">
            <a:spAutoFit/>
          </a:bodyPr>
          <a:lstStyle/>
          <a:p>
            <a:pPr>
              <a:lnSpc>
                <a:spcPts val="2663"/>
              </a:lnSpc>
              <a:spcBef>
                <a:spcPct val="0"/>
              </a:spcBef>
            </a:pPr>
            <a:r>
              <a:rPr lang="en-US" sz="1902" spc="-38" dirty="0">
                <a:solidFill>
                  <a:srgbClr val="051D40"/>
                </a:solidFill>
                <a:latin typeface="Poppins"/>
                <a:ea typeface="Poppins"/>
                <a:cs typeface="Poppins"/>
                <a:sym typeface="Poppins"/>
              </a:rPr>
              <a:t>Business Insights</a:t>
            </a:r>
          </a:p>
        </p:txBody>
      </p:sp>
      <p:sp>
        <p:nvSpPr>
          <p:cNvPr id="27" name="TextBox 27"/>
          <p:cNvSpPr txBox="1"/>
          <p:nvPr/>
        </p:nvSpPr>
        <p:spPr>
          <a:xfrm>
            <a:off x="5708442" y="4348763"/>
            <a:ext cx="440567" cy="346249"/>
          </a:xfrm>
          <a:prstGeom prst="rect">
            <a:avLst/>
          </a:prstGeom>
        </p:spPr>
        <p:txBody>
          <a:bodyPr lIns="0" tIns="0" rIns="0" bIns="0" rtlCol="0" anchor="t">
            <a:spAutoFit/>
          </a:bodyPr>
          <a:lstStyle/>
          <a:p>
            <a:pPr algn="r">
              <a:lnSpc>
                <a:spcPts val="2663"/>
              </a:lnSpc>
              <a:spcBef>
                <a:spcPct val="0"/>
              </a:spcBef>
            </a:pPr>
            <a:r>
              <a:rPr lang="en-US" sz="1902" spc="-38" dirty="0">
                <a:solidFill>
                  <a:srgbClr val="051D40"/>
                </a:solidFill>
                <a:latin typeface="Poppins"/>
                <a:ea typeface="Poppins"/>
                <a:cs typeface="Poppins"/>
                <a:sym typeface="Poppins"/>
              </a:rPr>
              <a:t>06</a:t>
            </a:r>
          </a:p>
        </p:txBody>
      </p:sp>
    </p:spTree>
    <p:extLst>
      <p:ext uri="{BB962C8B-B14F-4D97-AF65-F5344CB8AC3E}">
        <p14:creationId xmlns:p14="http://schemas.microsoft.com/office/powerpoint/2010/main" val="3679758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16" name="Group 16"/>
          <p:cNvGrpSpPr/>
          <p:nvPr/>
        </p:nvGrpSpPr>
        <p:grpSpPr>
          <a:xfrm>
            <a:off x="685800" y="5886206"/>
            <a:ext cx="5015853" cy="285994"/>
            <a:chOff x="0" y="0"/>
            <a:chExt cx="2106826" cy="120127"/>
          </a:xfrm>
        </p:grpSpPr>
        <p:sp>
          <p:nvSpPr>
            <p:cNvPr id="17" name="Freeform 17"/>
            <p:cNvSpPr/>
            <p:nvPr/>
          </p:nvSpPr>
          <p:spPr>
            <a:xfrm>
              <a:off x="0" y="0"/>
              <a:ext cx="2106826" cy="120127"/>
            </a:xfrm>
            <a:custGeom>
              <a:avLst/>
              <a:gdLst/>
              <a:ahLst/>
              <a:cxnLst/>
              <a:rect l="l" t="t" r="r" b="b"/>
              <a:pathLst>
                <a:path w="2106826" h="120127">
                  <a:moveTo>
                    <a:pt x="0" y="0"/>
                  </a:moveTo>
                  <a:lnTo>
                    <a:pt x="2106826" y="0"/>
                  </a:lnTo>
                  <a:lnTo>
                    <a:pt x="2106826" y="120127"/>
                  </a:lnTo>
                  <a:lnTo>
                    <a:pt x="0" y="120127"/>
                  </a:lnTo>
                  <a:close/>
                </a:path>
              </a:pathLst>
            </a:custGeom>
            <a:solidFill>
              <a:srgbClr val="145DA0">
                <a:alpha val="48627"/>
              </a:srgbClr>
            </a:solidFill>
            <a:ln cap="sq">
              <a:noFill/>
              <a:prstDash val="solid"/>
              <a:miter/>
            </a:ln>
          </p:spPr>
        </p:sp>
        <p:sp>
          <p:nvSpPr>
            <p:cNvPr id="18" name="TextBox 18"/>
            <p:cNvSpPr txBox="1"/>
            <p:nvPr/>
          </p:nvSpPr>
          <p:spPr>
            <a:xfrm>
              <a:off x="0" y="-38100"/>
              <a:ext cx="2106826" cy="15822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9" name="Group 19"/>
          <p:cNvGrpSpPr/>
          <p:nvPr/>
        </p:nvGrpSpPr>
        <p:grpSpPr>
          <a:xfrm>
            <a:off x="10158669" y="5527060"/>
            <a:ext cx="5015853" cy="5015853"/>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1" name="TextBox 21"/>
            <p:cNvSpPr txBox="1"/>
            <p:nvPr/>
          </p:nvSpPr>
          <p:spPr>
            <a:xfrm>
              <a:off x="76200" y="38100"/>
              <a:ext cx="660400" cy="698500"/>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2" name="Group 22"/>
          <p:cNvGrpSpPr/>
          <p:nvPr/>
        </p:nvGrpSpPr>
        <p:grpSpPr>
          <a:xfrm>
            <a:off x="-2482814" y="-3005124"/>
            <a:ext cx="3949659" cy="394965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4" name="TextBox 24"/>
            <p:cNvSpPr txBox="1"/>
            <p:nvPr/>
          </p:nvSpPr>
          <p:spPr>
            <a:xfrm>
              <a:off x="76200" y="38100"/>
              <a:ext cx="660400" cy="698500"/>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49" name="Freeform 48">
            <a:extLst>
              <a:ext uri="{FF2B5EF4-FFF2-40B4-BE49-F238E27FC236}">
                <a16:creationId xmlns:a16="http://schemas.microsoft.com/office/drawing/2014/main" id="{9B3FE16C-4CAC-1589-F196-688ADCE9FFE6}"/>
              </a:ext>
            </a:extLst>
          </p:cNvPr>
          <p:cNvSpPr/>
          <p:nvPr/>
        </p:nvSpPr>
        <p:spPr>
          <a:xfrm>
            <a:off x="1038957" y="1294506"/>
            <a:ext cx="139363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Calibri"/>
              <a:ea typeface="+mn-ea"/>
              <a:cs typeface="+mn-cs"/>
            </a:endParaRPr>
          </a:p>
        </p:txBody>
      </p:sp>
      <p:sp>
        <p:nvSpPr>
          <p:cNvPr id="50" name="TextBox 20">
            <a:extLst>
              <a:ext uri="{FF2B5EF4-FFF2-40B4-BE49-F238E27FC236}">
                <a16:creationId xmlns:a16="http://schemas.microsoft.com/office/drawing/2014/main" id="{33207ADB-4149-25ED-1F3B-8C4A2B4F36EF}"/>
              </a:ext>
            </a:extLst>
          </p:cNvPr>
          <p:cNvSpPr txBox="1"/>
          <p:nvPr/>
        </p:nvSpPr>
        <p:spPr>
          <a:xfrm>
            <a:off x="729174" y="2448294"/>
            <a:ext cx="2013202" cy="369332"/>
          </a:xfrm>
          <a:prstGeom prst="rect">
            <a:avLst/>
          </a:prstGeom>
        </p:spPr>
        <p:txBody>
          <a:bodyPr wrap="square" lIns="0" tIns="0" rIns="0" bIns="0" rtlCol="0" anchor="t">
            <a:spAutoFit/>
          </a:bodyPr>
          <a:lstStyle/>
          <a:p>
            <a:pPr lvl="0" algn="ctr">
              <a:defRPr/>
            </a:pPr>
            <a:r>
              <a:rPr lang="en-US" sz="2400" b="1" kern="0" dirty="0">
                <a:solidFill>
                  <a:srgbClr val="002060"/>
                </a:solidFill>
                <a:latin typeface="Abadi" panose="020B0604020104020204" pitchFamily="34" charset="0"/>
                <a:cs typeface="Arial" pitchFamily="34" charset="0"/>
              </a:rPr>
              <a:t>Total orders</a:t>
            </a:r>
            <a:endParaRPr lang="en-US" sz="2400" b="1" dirty="0">
              <a:solidFill>
                <a:srgbClr val="002060"/>
              </a:solidFill>
              <a:latin typeface="Abadi" panose="020B0604020104020204" pitchFamily="34" charset="0"/>
            </a:endParaRPr>
          </a:p>
        </p:txBody>
      </p:sp>
      <p:sp>
        <p:nvSpPr>
          <p:cNvPr id="51" name="TextBox 50">
            <a:extLst>
              <a:ext uri="{FF2B5EF4-FFF2-40B4-BE49-F238E27FC236}">
                <a16:creationId xmlns:a16="http://schemas.microsoft.com/office/drawing/2014/main" id="{64015852-7F9D-C1C3-AA9B-1979E2C3047C}"/>
              </a:ext>
            </a:extLst>
          </p:cNvPr>
          <p:cNvSpPr txBox="1"/>
          <p:nvPr/>
        </p:nvSpPr>
        <p:spPr>
          <a:xfrm>
            <a:off x="1131561" y="1448384"/>
            <a:ext cx="1276223" cy="707886"/>
          </a:xfrm>
          <a:prstGeom prst="rect">
            <a:avLst/>
          </a:prstGeom>
          <a:noFill/>
        </p:spPr>
        <p:txBody>
          <a:bodyPr wrap="square">
            <a:spAutoFit/>
          </a:bodyPr>
          <a:lstStyle/>
          <a:p>
            <a:pPr lvl="0" algn="ctr">
              <a:lnSpc>
                <a:spcPts val="4768"/>
              </a:lnSpc>
              <a:defRPr/>
            </a:pPr>
            <a:r>
              <a:rPr lang="en-US" sz="2400" b="1" dirty="0">
                <a:solidFill>
                  <a:prstClr val="white"/>
                </a:solidFill>
                <a:latin typeface="Abadi" panose="020B0604020104020204" pitchFamily="34" charset="0"/>
              </a:rPr>
              <a:t>4000</a:t>
            </a:r>
          </a:p>
        </p:txBody>
      </p:sp>
      <p:sp>
        <p:nvSpPr>
          <p:cNvPr id="54" name="Freeform 53">
            <a:extLst>
              <a:ext uri="{FF2B5EF4-FFF2-40B4-BE49-F238E27FC236}">
                <a16:creationId xmlns:a16="http://schemas.microsoft.com/office/drawing/2014/main" id="{9B3FE16C-4CAC-1589-F196-688ADCE9FFE6}"/>
              </a:ext>
            </a:extLst>
          </p:cNvPr>
          <p:cNvSpPr/>
          <p:nvPr/>
        </p:nvSpPr>
        <p:spPr>
          <a:xfrm>
            <a:off x="3466575" y="1291124"/>
            <a:ext cx="139363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Calibri"/>
              <a:ea typeface="+mn-ea"/>
              <a:cs typeface="+mn-cs"/>
            </a:endParaRPr>
          </a:p>
        </p:txBody>
      </p:sp>
      <p:sp>
        <p:nvSpPr>
          <p:cNvPr id="55" name="TextBox 20">
            <a:extLst>
              <a:ext uri="{FF2B5EF4-FFF2-40B4-BE49-F238E27FC236}">
                <a16:creationId xmlns:a16="http://schemas.microsoft.com/office/drawing/2014/main" id="{33207ADB-4149-25ED-1F3B-8C4A2B4F36EF}"/>
              </a:ext>
            </a:extLst>
          </p:cNvPr>
          <p:cNvSpPr txBox="1"/>
          <p:nvPr/>
        </p:nvSpPr>
        <p:spPr>
          <a:xfrm>
            <a:off x="2948899" y="2495512"/>
            <a:ext cx="2752754" cy="369332"/>
          </a:xfrm>
          <a:prstGeom prst="rect">
            <a:avLst/>
          </a:prstGeom>
        </p:spPr>
        <p:txBody>
          <a:bodyPr wrap="square" lIns="0" tIns="0" rIns="0" bIns="0" rtlCol="0" anchor="t">
            <a:spAutoFit/>
          </a:bodyPr>
          <a:lstStyle/>
          <a:p>
            <a:pPr lvl="0" algn="ctr">
              <a:defRPr/>
            </a:pPr>
            <a:r>
              <a:rPr lang="en-US" sz="2400" b="1" kern="0" dirty="0">
                <a:solidFill>
                  <a:srgbClr val="002060"/>
                </a:solidFill>
                <a:latin typeface="Abadi" panose="020B0604020104020204" pitchFamily="34" charset="0"/>
                <a:cs typeface="Arial" pitchFamily="34" charset="0"/>
              </a:rPr>
              <a:t>Total valid orders</a:t>
            </a:r>
            <a:endParaRPr lang="en-US" sz="2400" b="1" dirty="0">
              <a:solidFill>
                <a:srgbClr val="002060"/>
              </a:solidFill>
              <a:latin typeface="Abadi" panose="020B0604020104020204" pitchFamily="34" charset="0"/>
            </a:endParaRPr>
          </a:p>
        </p:txBody>
      </p:sp>
      <p:sp>
        <p:nvSpPr>
          <p:cNvPr id="56" name="TextBox 55">
            <a:extLst>
              <a:ext uri="{FF2B5EF4-FFF2-40B4-BE49-F238E27FC236}">
                <a16:creationId xmlns:a16="http://schemas.microsoft.com/office/drawing/2014/main" id="{64015852-7F9D-C1C3-AA9B-1979E2C3047C}"/>
              </a:ext>
            </a:extLst>
          </p:cNvPr>
          <p:cNvSpPr txBox="1"/>
          <p:nvPr/>
        </p:nvSpPr>
        <p:spPr>
          <a:xfrm>
            <a:off x="3559178" y="1448285"/>
            <a:ext cx="1276223" cy="707886"/>
          </a:xfrm>
          <a:prstGeom prst="rect">
            <a:avLst/>
          </a:prstGeom>
          <a:noFill/>
        </p:spPr>
        <p:txBody>
          <a:bodyPr wrap="square">
            <a:spAutoFit/>
          </a:bodyPr>
          <a:lstStyle/>
          <a:p>
            <a:pPr lvl="0" algn="ctr">
              <a:lnSpc>
                <a:spcPts val="4768"/>
              </a:lnSpc>
              <a:defRPr/>
            </a:pPr>
            <a:r>
              <a:rPr lang="en-US" sz="2400" b="1" dirty="0">
                <a:solidFill>
                  <a:prstClr val="white"/>
                </a:solidFill>
                <a:latin typeface="Abadi" panose="020B0604020104020204" pitchFamily="34" charset="0"/>
              </a:rPr>
              <a:t>3996</a:t>
            </a:r>
          </a:p>
        </p:txBody>
      </p:sp>
      <p:sp>
        <p:nvSpPr>
          <p:cNvPr id="57" name="Freeform 56">
            <a:extLst>
              <a:ext uri="{FF2B5EF4-FFF2-40B4-BE49-F238E27FC236}">
                <a16:creationId xmlns:a16="http://schemas.microsoft.com/office/drawing/2014/main" id="{9B3FE16C-4CAC-1589-F196-688ADCE9FFE6}"/>
              </a:ext>
            </a:extLst>
          </p:cNvPr>
          <p:cNvSpPr/>
          <p:nvPr/>
        </p:nvSpPr>
        <p:spPr>
          <a:xfrm>
            <a:off x="6382841" y="1291124"/>
            <a:ext cx="139363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Calibri"/>
              <a:ea typeface="+mn-ea"/>
              <a:cs typeface="+mn-cs"/>
            </a:endParaRPr>
          </a:p>
        </p:txBody>
      </p:sp>
      <p:sp>
        <p:nvSpPr>
          <p:cNvPr id="58" name="TextBox 20">
            <a:extLst>
              <a:ext uri="{FF2B5EF4-FFF2-40B4-BE49-F238E27FC236}">
                <a16:creationId xmlns:a16="http://schemas.microsoft.com/office/drawing/2014/main" id="{33207ADB-4149-25ED-1F3B-8C4A2B4F36EF}"/>
              </a:ext>
            </a:extLst>
          </p:cNvPr>
          <p:cNvSpPr txBox="1"/>
          <p:nvPr/>
        </p:nvSpPr>
        <p:spPr>
          <a:xfrm>
            <a:off x="5894192" y="2493322"/>
            <a:ext cx="2538607" cy="738664"/>
          </a:xfrm>
          <a:prstGeom prst="rect">
            <a:avLst/>
          </a:prstGeom>
        </p:spPr>
        <p:txBody>
          <a:bodyPr wrap="squar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kern="0" dirty="0">
                <a:solidFill>
                  <a:srgbClr val="002060"/>
                </a:solidFill>
                <a:latin typeface="Abadi" panose="020B0604020104020204" pitchFamily="34" charset="0"/>
                <a:cs typeface="Arial" pitchFamily="34" charset="0"/>
              </a:rPr>
              <a:t>Highest orders in r</a:t>
            </a:r>
            <a:r>
              <a:rPr kumimoji="0" lang="en-US" sz="2400" b="1" i="0" u="none" strike="noStrike" kern="0" cap="none" spc="0" normalizeH="0" baseline="0" noProof="0" dirty="0" err="1">
                <a:ln>
                  <a:noFill/>
                </a:ln>
                <a:solidFill>
                  <a:srgbClr val="002060"/>
                </a:solidFill>
                <a:effectLst/>
                <a:uLnTx/>
                <a:uFillTx/>
                <a:latin typeface="Abadi" panose="020B0604020104020204" pitchFamily="34" charset="0"/>
                <a:ea typeface="+mn-ea"/>
                <a:cs typeface="Arial" pitchFamily="34" charset="0"/>
              </a:rPr>
              <a:t>egion</a:t>
            </a:r>
            <a:endParaRPr kumimoji="0" lang="en-US" sz="2400" b="1" i="0" u="none" strike="noStrike" kern="1200" cap="none" spc="0" normalizeH="0" baseline="0" noProof="0" dirty="0">
              <a:ln>
                <a:noFill/>
              </a:ln>
              <a:solidFill>
                <a:srgbClr val="002060"/>
              </a:solidFill>
              <a:effectLst/>
              <a:uLnTx/>
              <a:uFillTx/>
              <a:latin typeface="Abadi" panose="020B0604020104020204" pitchFamily="34" charset="0"/>
              <a:ea typeface="+mn-ea"/>
              <a:cs typeface="+mn-cs"/>
            </a:endParaRPr>
          </a:p>
        </p:txBody>
      </p:sp>
      <p:sp>
        <p:nvSpPr>
          <p:cNvPr id="59" name="TextBox 58">
            <a:extLst>
              <a:ext uri="{FF2B5EF4-FFF2-40B4-BE49-F238E27FC236}">
                <a16:creationId xmlns:a16="http://schemas.microsoft.com/office/drawing/2014/main" id="{64015852-7F9D-C1C3-AA9B-1979E2C3047C}"/>
              </a:ext>
            </a:extLst>
          </p:cNvPr>
          <p:cNvSpPr txBox="1"/>
          <p:nvPr/>
        </p:nvSpPr>
        <p:spPr>
          <a:xfrm>
            <a:off x="6475445" y="1445002"/>
            <a:ext cx="1276223" cy="707886"/>
          </a:xfrm>
          <a:prstGeom prst="rect">
            <a:avLst/>
          </a:prstGeom>
          <a:noFill/>
        </p:spPr>
        <p:txBody>
          <a:bodyPr wrap="square">
            <a:spAutoFit/>
          </a:bodyPr>
          <a:lstStyle/>
          <a:p>
            <a:pPr marL="0" marR="0" lvl="0" indent="0" algn="ctr" defTabSz="914400" rtl="0" eaLnBrk="1" fontAlgn="auto" latinLnBrk="0" hangingPunct="1">
              <a:lnSpc>
                <a:spcPts val="4768"/>
              </a:lnSpc>
              <a:spcBef>
                <a:spcPts val="0"/>
              </a:spcBef>
              <a:spcAft>
                <a:spcPts val="0"/>
              </a:spcAft>
              <a:buClrTx/>
              <a:buSzTx/>
              <a:buFontTx/>
              <a:buNone/>
              <a:tabLst/>
              <a:defRPr/>
            </a:pPr>
            <a:r>
              <a:rPr lang="en-US" sz="2400" b="1" dirty="0">
                <a:solidFill>
                  <a:prstClr val="white"/>
                </a:solidFill>
                <a:latin typeface="Abadi" panose="020B0604020104020204" pitchFamily="34" charset="0"/>
              </a:rPr>
              <a:t>1032</a:t>
            </a:r>
            <a:endParaRPr kumimoji="0" lang="en-US" sz="2400" b="1" i="0" u="none" strike="noStrike" kern="1200" cap="none" spc="0" normalizeH="0" baseline="0" noProof="0" dirty="0">
              <a:ln>
                <a:noFill/>
              </a:ln>
              <a:solidFill>
                <a:prstClr val="white"/>
              </a:solidFill>
              <a:effectLst/>
              <a:uLnTx/>
              <a:uFillTx/>
              <a:latin typeface="Abadi" panose="020B0604020104020204" pitchFamily="34" charset="0"/>
              <a:ea typeface="+mn-ea"/>
              <a:cs typeface="+mn-cs"/>
            </a:endParaRPr>
          </a:p>
        </p:txBody>
      </p:sp>
      <p:sp>
        <p:nvSpPr>
          <p:cNvPr id="60" name="TextBox 6"/>
          <p:cNvSpPr txBox="1"/>
          <p:nvPr/>
        </p:nvSpPr>
        <p:spPr>
          <a:xfrm>
            <a:off x="784582" y="303208"/>
            <a:ext cx="6309741" cy="701410"/>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Order Highlights:</a:t>
            </a:r>
          </a:p>
        </p:txBody>
      </p:sp>
      <p:sp>
        <p:nvSpPr>
          <p:cNvPr id="61" name="Freeform 60">
            <a:extLst>
              <a:ext uri="{FF2B5EF4-FFF2-40B4-BE49-F238E27FC236}">
                <a16:creationId xmlns:a16="http://schemas.microsoft.com/office/drawing/2014/main" id="{9B3FE16C-4CAC-1589-F196-688ADCE9FFE6}"/>
              </a:ext>
            </a:extLst>
          </p:cNvPr>
          <p:cNvSpPr/>
          <p:nvPr/>
        </p:nvSpPr>
        <p:spPr>
          <a:xfrm>
            <a:off x="9258609" y="1291124"/>
            <a:ext cx="139363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Calibri"/>
              <a:ea typeface="+mn-ea"/>
              <a:cs typeface="+mn-cs"/>
            </a:endParaRPr>
          </a:p>
        </p:txBody>
      </p:sp>
      <p:sp>
        <p:nvSpPr>
          <p:cNvPr id="62" name="TextBox 20">
            <a:extLst>
              <a:ext uri="{FF2B5EF4-FFF2-40B4-BE49-F238E27FC236}">
                <a16:creationId xmlns:a16="http://schemas.microsoft.com/office/drawing/2014/main" id="{33207ADB-4149-25ED-1F3B-8C4A2B4F36EF}"/>
              </a:ext>
            </a:extLst>
          </p:cNvPr>
          <p:cNvSpPr txBox="1"/>
          <p:nvPr/>
        </p:nvSpPr>
        <p:spPr>
          <a:xfrm>
            <a:off x="8713733" y="2493322"/>
            <a:ext cx="2551182" cy="738664"/>
          </a:xfrm>
          <a:prstGeom prst="rect">
            <a:avLst/>
          </a:prstGeom>
        </p:spPr>
        <p:txBody>
          <a:bodyPr wrap="squar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002060"/>
                </a:solidFill>
                <a:effectLst/>
                <a:uLnTx/>
                <a:uFillTx/>
                <a:latin typeface="Abadi" panose="020B0604020104020204" pitchFamily="34" charset="0"/>
                <a:ea typeface="+mn-ea"/>
                <a:cs typeface="Arial" pitchFamily="34" charset="0"/>
              </a:rPr>
              <a:t>Highest orders</a:t>
            </a:r>
            <a:r>
              <a:rPr kumimoji="0" lang="en-US" sz="2400" b="1" i="0" u="none" strike="noStrike" kern="0" cap="none" spc="0" normalizeH="0" noProof="0" dirty="0">
                <a:ln>
                  <a:noFill/>
                </a:ln>
                <a:solidFill>
                  <a:srgbClr val="002060"/>
                </a:solidFill>
                <a:effectLst/>
                <a:uLnTx/>
                <a:uFillTx/>
                <a:latin typeface="Abadi" panose="020B0604020104020204" pitchFamily="34" charset="0"/>
                <a:ea typeface="+mn-ea"/>
                <a:cs typeface="Arial" pitchFamily="34" charset="0"/>
              </a:rPr>
              <a:t> </a:t>
            </a:r>
            <a:br>
              <a:rPr kumimoji="0" lang="en-US" sz="2400" b="1" i="0" u="none" strike="noStrike" kern="0" cap="none" spc="0" normalizeH="0" noProof="0" dirty="0">
                <a:ln>
                  <a:noFill/>
                </a:ln>
                <a:solidFill>
                  <a:srgbClr val="002060"/>
                </a:solidFill>
                <a:effectLst/>
                <a:uLnTx/>
                <a:uFillTx/>
                <a:latin typeface="Abadi" panose="020B0604020104020204" pitchFamily="34" charset="0"/>
                <a:ea typeface="+mn-ea"/>
                <a:cs typeface="Arial" pitchFamily="34" charset="0"/>
              </a:rPr>
            </a:br>
            <a:r>
              <a:rPr kumimoji="0" lang="en-US" sz="2400" b="1" i="0" u="none" strike="noStrike" kern="0" cap="none" spc="0" normalizeH="0" noProof="0" dirty="0">
                <a:ln>
                  <a:noFill/>
                </a:ln>
                <a:solidFill>
                  <a:srgbClr val="002060"/>
                </a:solidFill>
                <a:effectLst/>
                <a:uLnTx/>
                <a:uFillTx/>
                <a:latin typeface="Abadi" panose="020B0604020104020204" pitchFamily="34" charset="0"/>
                <a:ea typeface="+mn-ea"/>
                <a:cs typeface="Arial" pitchFamily="34" charset="0"/>
              </a:rPr>
              <a:t>in a year</a:t>
            </a:r>
            <a:endParaRPr kumimoji="0" lang="en-US" sz="2400" b="1" i="0" u="none" strike="noStrike" kern="1200" cap="none" spc="0" normalizeH="0" baseline="0" noProof="0" dirty="0">
              <a:ln>
                <a:noFill/>
              </a:ln>
              <a:solidFill>
                <a:srgbClr val="002060"/>
              </a:solidFill>
              <a:effectLst/>
              <a:uLnTx/>
              <a:uFillTx/>
              <a:latin typeface="Abadi" panose="020B0604020104020204" pitchFamily="34" charset="0"/>
              <a:ea typeface="+mn-ea"/>
              <a:cs typeface="+mn-cs"/>
            </a:endParaRPr>
          </a:p>
        </p:txBody>
      </p:sp>
      <p:sp>
        <p:nvSpPr>
          <p:cNvPr id="63" name="TextBox 62">
            <a:extLst>
              <a:ext uri="{FF2B5EF4-FFF2-40B4-BE49-F238E27FC236}">
                <a16:creationId xmlns:a16="http://schemas.microsoft.com/office/drawing/2014/main" id="{64015852-7F9D-C1C3-AA9B-1979E2C3047C}"/>
              </a:ext>
            </a:extLst>
          </p:cNvPr>
          <p:cNvSpPr txBox="1"/>
          <p:nvPr/>
        </p:nvSpPr>
        <p:spPr>
          <a:xfrm>
            <a:off x="9351213" y="1445002"/>
            <a:ext cx="1276223" cy="707886"/>
          </a:xfrm>
          <a:prstGeom prst="rect">
            <a:avLst/>
          </a:prstGeom>
          <a:noFill/>
        </p:spPr>
        <p:txBody>
          <a:bodyPr wrap="square">
            <a:spAutoFit/>
          </a:bodyPr>
          <a:lstStyle/>
          <a:p>
            <a:pPr marL="0" marR="0" lvl="0" indent="0" algn="ctr" defTabSz="914400" rtl="0" eaLnBrk="1" fontAlgn="auto" latinLnBrk="0" hangingPunct="1">
              <a:lnSpc>
                <a:spcPts val="4768"/>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badi" panose="020B0604020104020204" pitchFamily="34" charset="0"/>
                <a:ea typeface="+mn-ea"/>
                <a:cs typeface="+mn-cs"/>
              </a:rPr>
              <a:t>2022</a:t>
            </a:r>
          </a:p>
        </p:txBody>
      </p:sp>
      <p:sp>
        <p:nvSpPr>
          <p:cNvPr id="2" name="TextBox 1"/>
          <p:cNvSpPr txBox="1"/>
          <p:nvPr/>
        </p:nvSpPr>
        <p:spPr>
          <a:xfrm>
            <a:off x="784582" y="3435787"/>
            <a:ext cx="8141704" cy="1754326"/>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IN" sz="2400" b="1" dirty="0">
                <a:solidFill>
                  <a:srgbClr val="002060"/>
                </a:solidFill>
              </a:rPr>
              <a:t>4 invalid orders doesn’t have order IDs.</a:t>
            </a:r>
          </a:p>
          <a:p>
            <a:pPr marL="285750" indent="-285750">
              <a:lnSpc>
                <a:spcPct val="150000"/>
              </a:lnSpc>
              <a:buFont typeface="Wingdings" panose="05000000000000000000" pitchFamily="2" charset="2"/>
              <a:buChar char="v"/>
            </a:pPr>
            <a:r>
              <a:rPr lang="en-IN" sz="2400" b="1" dirty="0">
                <a:solidFill>
                  <a:srgbClr val="002060"/>
                </a:solidFill>
              </a:rPr>
              <a:t>East region has maximum orders of 1032.</a:t>
            </a:r>
          </a:p>
          <a:p>
            <a:pPr marL="285750" indent="-285750">
              <a:lnSpc>
                <a:spcPct val="150000"/>
              </a:lnSpc>
              <a:buFont typeface="Wingdings" panose="05000000000000000000" pitchFamily="2" charset="2"/>
              <a:buChar char="v"/>
            </a:pPr>
            <a:r>
              <a:rPr lang="en-IN" sz="2400" b="1" dirty="0">
                <a:solidFill>
                  <a:srgbClr val="002060"/>
                </a:solidFill>
              </a:rPr>
              <a:t>In the year 2023, the maximum of 2022 orders were placed.</a:t>
            </a:r>
          </a:p>
        </p:txBody>
      </p:sp>
    </p:spTree>
    <p:extLst>
      <p:ext uri="{BB962C8B-B14F-4D97-AF65-F5344CB8AC3E}">
        <p14:creationId xmlns:p14="http://schemas.microsoft.com/office/powerpoint/2010/main" val="2055849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16" name="Group 16"/>
          <p:cNvGrpSpPr/>
          <p:nvPr/>
        </p:nvGrpSpPr>
        <p:grpSpPr>
          <a:xfrm>
            <a:off x="685800" y="5886206"/>
            <a:ext cx="5015853" cy="285994"/>
            <a:chOff x="0" y="0"/>
            <a:chExt cx="2106826" cy="120127"/>
          </a:xfrm>
        </p:grpSpPr>
        <p:sp>
          <p:nvSpPr>
            <p:cNvPr id="17" name="Freeform 17"/>
            <p:cNvSpPr/>
            <p:nvPr/>
          </p:nvSpPr>
          <p:spPr>
            <a:xfrm>
              <a:off x="0" y="0"/>
              <a:ext cx="2106826" cy="120127"/>
            </a:xfrm>
            <a:custGeom>
              <a:avLst/>
              <a:gdLst/>
              <a:ahLst/>
              <a:cxnLst/>
              <a:rect l="l" t="t" r="r" b="b"/>
              <a:pathLst>
                <a:path w="2106826" h="120127">
                  <a:moveTo>
                    <a:pt x="0" y="0"/>
                  </a:moveTo>
                  <a:lnTo>
                    <a:pt x="2106826" y="0"/>
                  </a:lnTo>
                  <a:lnTo>
                    <a:pt x="2106826" y="120127"/>
                  </a:lnTo>
                  <a:lnTo>
                    <a:pt x="0" y="120127"/>
                  </a:lnTo>
                  <a:close/>
                </a:path>
              </a:pathLst>
            </a:custGeom>
            <a:solidFill>
              <a:srgbClr val="145DA0">
                <a:alpha val="48627"/>
              </a:srgbClr>
            </a:solidFill>
            <a:ln cap="sq">
              <a:noFill/>
              <a:prstDash val="solid"/>
              <a:miter/>
            </a:ln>
          </p:spPr>
        </p:sp>
        <p:sp>
          <p:nvSpPr>
            <p:cNvPr id="18" name="TextBox 18"/>
            <p:cNvSpPr txBox="1"/>
            <p:nvPr/>
          </p:nvSpPr>
          <p:spPr>
            <a:xfrm>
              <a:off x="0" y="-38100"/>
              <a:ext cx="2106826" cy="15822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19" name="Group 19"/>
          <p:cNvGrpSpPr/>
          <p:nvPr/>
        </p:nvGrpSpPr>
        <p:grpSpPr>
          <a:xfrm>
            <a:off x="10158669" y="5527060"/>
            <a:ext cx="5015853" cy="5015853"/>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1" name="TextBox 21"/>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22" name="Group 22"/>
          <p:cNvGrpSpPr/>
          <p:nvPr/>
        </p:nvGrpSpPr>
        <p:grpSpPr>
          <a:xfrm>
            <a:off x="-2482814" y="-3005124"/>
            <a:ext cx="3949659" cy="394965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4" name="TextBox 24"/>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49" name="Freeform 48">
            <a:extLst>
              <a:ext uri="{FF2B5EF4-FFF2-40B4-BE49-F238E27FC236}">
                <a16:creationId xmlns:a16="http://schemas.microsoft.com/office/drawing/2014/main" id="{9B3FE16C-4CAC-1589-F196-688ADCE9FFE6}"/>
              </a:ext>
            </a:extLst>
          </p:cNvPr>
          <p:cNvSpPr/>
          <p:nvPr/>
        </p:nvSpPr>
        <p:spPr>
          <a:xfrm>
            <a:off x="920527" y="1358443"/>
            <a:ext cx="1965499"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0" name="TextBox 20">
            <a:extLst>
              <a:ext uri="{FF2B5EF4-FFF2-40B4-BE49-F238E27FC236}">
                <a16:creationId xmlns:a16="http://schemas.microsoft.com/office/drawing/2014/main" id="{33207ADB-4149-25ED-1F3B-8C4A2B4F36EF}"/>
              </a:ext>
            </a:extLst>
          </p:cNvPr>
          <p:cNvSpPr txBox="1"/>
          <p:nvPr/>
        </p:nvSpPr>
        <p:spPr>
          <a:xfrm>
            <a:off x="920973" y="2500434"/>
            <a:ext cx="1965053"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Total Sales </a:t>
            </a:r>
            <a:br>
              <a:rPr lang="en-US" sz="2400" b="1" kern="0" dirty="0">
                <a:solidFill>
                  <a:srgbClr val="002060"/>
                </a:solidFill>
                <a:latin typeface="Abadi" panose="020B0604020104020204" pitchFamily="34" charset="0"/>
                <a:cs typeface="Arial" pitchFamily="34" charset="0"/>
              </a:rPr>
            </a:br>
            <a:r>
              <a:rPr lang="en-US" sz="2400" b="1" kern="0" dirty="0">
                <a:solidFill>
                  <a:srgbClr val="002060"/>
                </a:solidFill>
                <a:latin typeface="Abadi" panose="020B0604020104020204" pitchFamily="34" charset="0"/>
                <a:cs typeface="Arial" pitchFamily="34" charset="0"/>
              </a:rPr>
              <a:t>amount</a:t>
            </a:r>
            <a:endParaRPr lang="en-US" sz="2400" b="1" dirty="0">
              <a:solidFill>
                <a:srgbClr val="002060"/>
              </a:solidFill>
              <a:latin typeface="Abadi" panose="020B0604020104020204" pitchFamily="34" charset="0"/>
            </a:endParaRPr>
          </a:p>
        </p:txBody>
      </p:sp>
      <p:sp>
        <p:nvSpPr>
          <p:cNvPr id="51" name="TextBox 50">
            <a:extLst>
              <a:ext uri="{FF2B5EF4-FFF2-40B4-BE49-F238E27FC236}">
                <a16:creationId xmlns:a16="http://schemas.microsoft.com/office/drawing/2014/main" id="{64015852-7F9D-C1C3-AA9B-1979E2C3047C}"/>
              </a:ext>
            </a:extLst>
          </p:cNvPr>
          <p:cNvSpPr txBox="1"/>
          <p:nvPr/>
        </p:nvSpPr>
        <p:spPr>
          <a:xfrm>
            <a:off x="904004" y="1512205"/>
            <a:ext cx="2170488" cy="707886"/>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10.01 Million</a:t>
            </a:r>
          </a:p>
        </p:txBody>
      </p:sp>
      <p:sp>
        <p:nvSpPr>
          <p:cNvPr id="54" name="Freeform 53">
            <a:extLst>
              <a:ext uri="{FF2B5EF4-FFF2-40B4-BE49-F238E27FC236}">
                <a16:creationId xmlns:a16="http://schemas.microsoft.com/office/drawing/2014/main" id="{9B3FE16C-4CAC-1589-F196-688ADCE9FFE6}"/>
              </a:ext>
            </a:extLst>
          </p:cNvPr>
          <p:cNvSpPr/>
          <p:nvPr/>
        </p:nvSpPr>
        <p:spPr>
          <a:xfrm>
            <a:off x="3836279" y="1358443"/>
            <a:ext cx="188152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5" name="TextBox 20">
            <a:extLst>
              <a:ext uri="{FF2B5EF4-FFF2-40B4-BE49-F238E27FC236}">
                <a16:creationId xmlns:a16="http://schemas.microsoft.com/office/drawing/2014/main" id="{33207ADB-4149-25ED-1F3B-8C4A2B4F36EF}"/>
              </a:ext>
            </a:extLst>
          </p:cNvPr>
          <p:cNvSpPr txBox="1"/>
          <p:nvPr/>
        </p:nvSpPr>
        <p:spPr>
          <a:xfrm>
            <a:off x="3836279" y="2564451"/>
            <a:ext cx="1904225"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Total Profit </a:t>
            </a:r>
            <a:br>
              <a:rPr lang="en-US" sz="2400" b="1" kern="0" dirty="0">
                <a:solidFill>
                  <a:srgbClr val="002060"/>
                </a:solidFill>
                <a:latin typeface="Abadi" panose="020B0604020104020204" pitchFamily="34" charset="0"/>
                <a:cs typeface="Arial" pitchFamily="34" charset="0"/>
              </a:rPr>
            </a:br>
            <a:r>
              <a:rPr lang="en-US" sz="2400" b="1" kern="0" dirty="0">
                <a:solidFill>
                  <a:srgbClr val="002060"/>
                </a:solidFill>
                <a:latin typeface="Abadi" panose="020B0604020104020204" pitchFamily="34" charset="0"/>
                <a:cs typeface="Arial" pitchFamily="34" charset="0"/>
              </a:rPr>
              <a:t>amount</a:t>
            </a:r>
            <a:endParaRPr lang="en-US" sz="2400" b="1" dirty="0">
              <a:solidFill>
                <a:srgbClr val="002060"/>
              </a:solidFill>
              <a:latin typeface="Abadi" panose="020B0604020104020204" pitchFamily="34" charset="0"/>
            </a:endParaRPr>
          </a:p>
        </p:txBody>
      </p:sp>
      <p:sp>
        <p:nvSpPr>
          <p:cNvPr id="56" name="TextBox 55">
            <a:extLst>
              <a:ext uri="{FF2B5EF4-FFF2-40B4-BE49-F238E27FC236}">
                <a16:creationId xmlns:a16="http://schemas.microsoft.com/office/drawing/2014/main" id="{64015852-7F9D-C1C3-AA9B-1979E2C3047C}"/>
              </a:ext>
            </a:extLst>
          </p:cNvPr>
          <p:cNvSpPr txBox="1"/>
          <p:nvPr/>
        </p:nvSpPr>
        <p:spPr>
          <a:xfrm>
            <a:off x="3836279" y="1513079"/>
            <a:ext cx="1832570" cy="707886"/>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4.02 Million</a:t>
            </a:r>
          </a:p>
        </p:txBody>
      </p:sp>
      <p:sp>
        <p:nvSpPr>
          <p:cNvPr id="57" name="Freeform 56">
            <a:extLst>
              <a:ext uri="{FF2B5EF4-FFF2-40B4-BE49-F238E27FC236}">
                <a16:creationId xmlns:a16="http://schemas.microsoft.com/office/drawing/2014/main" id="{9B3FE16C-4CAC-1589-F196-688ADCE9FFE6}"/>
              </a:ext>
            </a:extLst>
          </p:cNvPr>
          <p:cNvSpPr/>
          <p:nvPr/>
        </p:nvSpPr>
        <p:spPr>
          <a:xfrm>
            <a:off x="6690757" y="1358443"/>
            <a:ext cx="1778790"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8" name="TextBox 20">
            <a:extLst>
              <a:ext uri="{FF2B5EF4-FFF2-40B4-BE49-F238E27FC236}">
                <a16:creationId xmlns:a16="http://schemas.microsoft.com/office/drawing/2014/main" id="{33207ADB-4149-25ED-1F3B-8C4A2B4F36EF}"/>
              </a:ext>
            </a:extLst>
          </p:cNvPr>
          <p:cNvSpPr txBox="1"/>
          <p:nvPr/>
        </p:nvSpPr>
        <p:spPr>
          <a:xfrm>
            <a:off x="6454724" y="2560525"/>
            <a:ext cx="2267439"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Sales </a:t>
            </a:r>
            <a:br>
              <a:rPr lang="en-US" sz="2400" b="1" kern="0" dirty="0">
                <a:solidFill>
                  <a:srgbClr val="002060"/>
                </a:solidFill>
                <a:latin typeface="Abadi" panose="020B0604020104020204" pitchFamily="34" charset="0"/>
                <a:cs typeface="Arial" pitchFamily="34" charset="0"/>
              </a:rPr>
            </a:br>
            <a:r>
              <a:rPr lang="en-US" sz="2400" b="1" kern="0" dirty="0">
                <a:solidFill>
                  <a:srgbClr val="002060"/>
                </a:solidFill>
                <a:latin typeface="Abadi" panose="020B0604020104020204" pitchFamily="34" charset="0"/>
                <a:cs typeface="Arial" pitchFamily="34" charset="0"/>
              </a:rPr>
              <a:t>in a region</a:t>
            </a:r>
            <a:endParaRPr lang="en-US" sz="2400" b="1" dirty="0">
              <a:solidFill>
                <a:srgbClr val="002060"/>
              </a:solidFill>
              <a:latin typeface="Abadi" panose="020B0604020104020204" pitchFamily="34" charset="0"/>
            </a:endParaRPr>
          </a:p>
        </p:txBody>
      </p:sp>
      <p:sp>
        <p:nvSpPr>
          <p:cNvPr id="59" name="TextBox 58">
            <a:extLst>
              <a:ext uri="{FF2B5EF4-FFF2-40B4-BE49-F238E27FC236}">
                <a16:creationId xmlns:a16="http://schemas.microsoft.com/office/drawing/2014/main" id="{64015852-7F9D-C1C3-AA9B-1979E2C3047C}"/>
              </a:ext>
            </a:extLst>
          </p:cNvPr>
          <p:cNvSpPr txBox="1"/>
          <p:nvPr/>
        </p:nvSpPr>
        <p:spPr>
          <a:xfrm>
            <a:off x="6707342" y="1512205"/>
            <a:ext cx="1762205" cy="707886"/>
          </a:xfrm>
          <a:prstGeom prst="rect">
            <a:avLst/>
          </a:prstGeom>
          <a:noFill/>
        </p:spPr>
        <p:txBody>
          <a:bodyPr wrap="square">
            <a:spAutoFit/>
          </a:bodyPr>
          <a:lstStyle/>
          <a:p>
            <a:pPr algn="ctr">
              <a:lnSpc>
                <a:spcPts val="4768"/>
              </a:lnSpc>
            </a:pPr>
            <a:r>
              <a:rPr lang="en-US" sz="2400" b="1" dirty="0">
                <a:solidFill>
                  <a:schemeClr val="bg1"/>
                </a:solidFill>
                <a:latin typeface="Abadi" panose="020B0604020104020204" pitchFamily="34" charset="0"/>
              </a:rPr>
              <a:t>2.5 Million</a:t>
            </a:r>
          </a:p>
        </p:txBody>
      </p:sp>
      <p:sp>
        <p:nvSpPr>
          <p:cNvPr id="60" name="TextBox 6"/>
          <p:cNvSpPr txBox="1"/>
          <p:nvPr/>
        </p:nvSpPr>
        <p:spPr>
          <a:xfrm>
            <a:off x="784582" y="303208"/>
            <a:ext cx="6309741" cy="795089"/>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Total Sales &amp; Profit Highlights:</a:t>
            </a:r>
          </a:p>
        </p:txBody>
      </p:sp>
      <p:sp>
        <p:nvSpPr>
          <p:cNvPr id="70" name="Freeform 69">
            <a:extLst>
              <a:ext uri="{FF2B5EF4-FFF2-40B4-BE49-F238E27FC236}">
                <a16:creationId xmlns:a16="http://schemas.microsoft.com/office/drawing/2014/main" id="{9B3FE16C-4CAC-1589-F196-688ADCE9FFE6}"/>
              </a:ext>
            </a:extLst>
          </p:cNvPr>
          <p:cNvSpPr/>
          <p:nvPr/>
        </p:nvSpPr>
        <p:spPr>
          <a:xfrm>
            <a:off x="9210812" y="1362843"/>
            <a:ext cx="1895714"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71" name="TextBox 20">
            <a:extLst>
              <a:ext uri="{FF2B5EF4-FFF2-40B4-BE49-F238E27FC236}">
                <a16:creationId xmlns:a16="http://schemas.microsoft.com/office/drawing/2014/main" id="{33207ADB-4149-25ED-1F3B-8C4A2B4F36EF}"/>
              </a:ext>
            </a:extLst>
          </p:cNvPr>
          <p:cNvSpPr txBox="1"/>
          <p:nvPr/>
        </p:nvSpPr>
        <p:spPr>
          <a:xfrm>
            <a:off x="9068570" y="2560525"/>
            <a:ext cx="2180197"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Profit </a:t>
            </a:r>
            <a:br>
              <a:rPr lang="en-US" sz="2400" b="1" kern="0" dirty="0">
                <a:solidFill>
                  <a:srgbClr val="002060"/>
                </a:solidFill>
                <a:latin typeface="Abadi" panose="020B0604020104020204" pitchFamily="34" charset="0"/>
                <a:cs typeface="Arial" pitchFamily="34" charset="0"/>
              </a:rPr>
            </a:br>
            <a:r>
              <a:rPr lang="en-US" sz="2400" b="1" kern="0" dirty="0">
                <a:solidFill>
                  <a:srgbClr val="002060"/>
                </a:solidFill>
                <a:latin typeface="Abadi" panose="020B0604020104020204" pitchFamily="34" charset="0"/>
                <a:cs typeface="Arial" pitchFamily="34" charset="0"/>
              </a:rPr>
              <a:t>in a region</a:t>
            </a:r>
            <a:endParaRPr lang="en-US" sz="2400" b="1" dirty="0">
              <a:solidFill>
                <a:srgbClr val="002060"/>
              </a:solidFill>
              <a:latin typeface="Abadi" panose="020B0604020104020204" pitchFamily="34" charset="0"/>
            </a:endParaRPr>
          </a:p>
        </p:txBody>
      </p:sp>
      <p:sp>
        <p:nvSpPr>
          <p:cNvPr id="72" name="TextBox 71">
            <a:extLst>
              <a:ext uri="{FF2B5EF4-FFF2-40B4-BE49-F238E27FC236}">
                <a16:creationId xmlns:a16="http://schemas.microsoft.com/office/drawing/2014/main" id="{64015852-7F9D-C1C3-AA9B-1979E2C3047C}"/>
              </a:ext>
            </a:extLst>
          </p:cNvPr>
          <p:cNvSpPr txBox="1"/>
          <p:nvPr/>
        </p:nvSpPr>
        <p:spPr>
          <a:xfrm>
            <a:off x="9210812" y="1512205"/>
            <a:ext cx="1895714" cy="707886"/>
          </a:xfrm>
          <a:prstGeom prst="rect">
            <a:avLst/>
          </a:prstGeom>
          <a:noFill/>
        </p:spPr>
        <p:txBody>
          <a:bodyPr wrap="square">
            <a:spAutoFit/>
          </a:bodyPr>
          <a:lstStyle/>
          <a:p>
            <a:pPr algn="ctr">
              <a:lnSpc>
                <a:spcPts val="4768"/>
              </a:lnSpc>
            </a:pPr>
            <a:r>
              <a:rPr lang="en-US" sz="2400" b="1" dirty="0">
                <a:solidFill>
                  <a:schemeClr val="bg1"/>
                </a:solidFill>
                <a:latin typeface="Abadi" panose="020B0604020104020204" pitchFamily="34" charset="0"/>
              </a:rPr>
              <a:t>1.04 Million</a:t>
            </a:r>
          </a:p>
        </p:txBody>
      </p:sp>
      <p:sp>
        <p:nvSpPr>
          <p:cNvPr id="73" name="TextBox 72"/>
          <p:cNvSpPr txBox="1"/>
          <p:nvPr/>
        </p:nvSpPr>
        <p:spPr>
          <a:xfrm>
            <a:off x="685800" y="3652702"/>
            <a:ext cx="6867609" cy="1200329"/>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IN" sz="2400" b="1" dirty="0">
                <a:solidFill>
                  <a:srgbClr val="002060"/>
                </a:solidFill>
              </a:rPr>
              <a:t>East region has the highest sales of 2.5 Million. </a:t>
            </a:r>
          </a:p>
          <a:p>
            <a:pPr marL="285750" indent="-285750">
              <a:lnSpc>
                <a:spcPct val="150000"/>
              </a:lnSpc>
              <a:buFont typeface="Wingdings" panose="05000000000000000000" pitchFamily="2" charset="2"/>
              <a:buChar char="v"/>
            </a:pPr>
            <a:r>
              <a:rPr lang="en-IN" sz="2400" b="1" dirty="0">
                <a:solidFill>
                  <a:srgbClr val="002060"/>
                </a:solidFill>
              </a:rPr>
              <a:t>East region has the highest profit of 1.04 Million.</a:t>
            </a:r>
          </a:p>
        </p:txBody>
      </p:sp>
    </p:spTree>
    <p:extLst>
      <p:ext uri="{BB962C8B-B14F-4D97-AF65-F5344CB8AC3E}">
        <p14:creationId xmlns:p14="http://schemas.microsoft.com/office/powerpoint/2010/main" val="3783391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6"/>
          <p:cNvGrpSpPr/>
          <p:nvPr/>
        </p:nvGrpSpPr>
        <p:grpSpPr>
          <a:xfrm>
            <a:off x="685800" y="5886206"/>
            <a:ext cx="5015853" cy="285994"/>
            <a:chOff x="0" y="0"/>
            <a:chExt cx="2106826" cy="120127"/>
          </a:xfrm>
        </p:grpSpPr>
        <p:sp>
          <p:nvSpPr>
            <p:cNvPr id="17" name="Freeform 17"/>
            <p:cNvSpPr/>
            <p:nvPr/>
          </p:nvSpPr>
          <p:spPr>
            <a:xfrm>
              <a:off x="0" y="0"/>
              <a:ext cx="2106826" cy="120127"/>
            </a:xfrm>
            <a:custGeom>
              <a:avLst/>
              <a:gdLst/>
              <a:ahLst/>
              <a:cxnLst/>
              <a:rect l="l" t="t" r="r" b="b"/>
              <a:pathLst>
                <a:path w="2106826" h="120127">
                  <a:moveTo>
                    <a:pt x="0" y="0"/>
                  </a:moveTo>
                  <a:lnTo>
                    <a:pt x="2106826" y="0"/>
                  </a:lnTo>
                  <a:lnTo>
                    <a:pt x="2106826" y="120127"/>
                  </a:lnTo>
                  <a:lnTo>
                    <a:pt x="0" y="120127"/>
                  </a:lnTo>
                  <a:close/>
                </a:path>
              </a:pathLst>
            </a:custGeom>
            <a:solidFill>
              <a:srgbClr val="145DA0">
                <a:alpha val="48627"/>
              </a:srgbClr>
            </a:solidFill>
            <a:ln cap="sq">
              <a:noFill/>
              <a:prstDash val="solid"/>
              <a:miter/>
            </a:ln>
          </p:spPr>
        </p:sp>
        <p:sp>
          <p:nvSpPr>
            <p:cNvPr id="18" name="TextBox 18"/>
            <p:cNvSpPr txBox="1"/>
            <p:nvPr/>
          </p:nvSpPr>
          <p:spPr>
            <a:xfrm>
              <a:off x="0" y="-38100"/>
              <a:ext cx="2106826" cy="15822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19" name="Group 19"/>
          <p:cNvGrpSpPr/>
          <p:nvPr/>
        </p:nvGrpSpPr>
        <p:grpSpPr>
          <a:xfrm>
            <a:off x="10158669" y="5527060"/>
            <a:ext cx="5015853" cy="5015853"/>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1" name="TextBox 21"/>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22" name="Group 22"/>
          <p:cNvGrpSpPr/>
          <p:nvPr/>
        </p:nvGrpSpPr>
        <p:grpSpPr>
          <a:xfrm>
            <a:off x="-2482814" y="-3005124"/>
            <a:ext cx="3949659" cy="394965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4" name="TextBox 24"/>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49" name="Freeform 48">
            <a:extLst>
              <a:ext uri="{FF2B5EF4-FFF2-40B4-BE49-F238E27FC236}">
                <a16:creationId xmlns:a16="http://schemas.microsoft.com/office/drawing/2014/main" id="{9B3FE16C-4CAC-1589-F196-688ADCE9FFE6}"/>
              </a:ext>
            </a:extLst>
          </p:cNvPr>
          <p:cNvSpPr/>
          <p:nvPr/>
        </p:nvSpPr>
        <p:spPr>
          <a:xfrm>
            <a:off x="991798" y="1303408"/>
            <a:ext cx="1540927"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0" name="TextBox 20">
            <a:extLst>
              <a:ext uri="{FF2B5EF4-FFF2-40B4-BE49-F238E27FC236}">
                <a16:creationId xmlns:a16="http://schemas.microsoft.com/office/drawing/2014/main" id="{33207ADB-4149-25ED-1F3B-8C4A2B4F36EF}"/>
              </a:ext>
            </a:extLst>
          </p:cNvPr>
          <p:cNvSpPr txBox="1"/>
          <p:nvPr/>
        </p:nvSpPr>
        <p:spPr>
          <a:xfrm>
            <a:off x="440098" y="2447238"/>
            <a:ext cx="2899968"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quantity by Product category</a:t>
            </a:r>
            <a:endParaRPr lang="en-US" sz="2400" b="1" dirty="0">
              <a:solidFill>
                <a:srgbClr val="002060"/>
              </a:solidFill>
              <a:latin typeface="Abadi" panose="020B0604020104020204" pitchFamily="34" charset="0"/>
            </a:endParaRPr>
          </a:p>
        </p:txBody>
      </p:sp>
      <p:sp>
        <p:nvSpPr>
          <p:cNvPr id="51" name="TextBox 50">
            <a:extLst>
              <a:ext uri="{FF2B5EF4-FFF2-40B4-BE49-F238E27FC236}">
                <a16:creationId xmlns:a16="http://schemas.microsoft.com/office/drawing/2014/main" id="{64015852-7F9D-C1C3-AA9B-1979E2C3047C}"/>
              </a:ext>
            </a:extLst>
          </p:cNvPr>
          <p:cNvSpPr txBox="1"/>
          <p:nvPr/>
        </p:nvSpPr>
        <p:spPr>
          <a:xfrm>
            <a:off x="1056795" y="1382283"/>
            <a:ext cx="1519764" cy="707886"/>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Furniture</a:t>
            </a:r>
          </a:p>
        </p:txBody>
      </p:sp>
      <p:sp>
        <p:nvSpPr>
          <p:cNvPr id="54" name="Freeform 53">
            <a:extLst>
              <a:ext uri="{FF2B5EF4-FFF2-40B4-BE49-F238E27FC236}">
                <a16:creationId xmlns:a16="http://schemas.microsoft.com/office/drawing/2014/main" id="{9B3FE16C-4CAC-1589-F196-688ADCE9FFE6}"/>
              </a:ext>
            </a:extLst>
          </p:cNvPr>
          <p:cNvSpPr/>
          <p:nvPr/>
        </p:nvSpPr>
        <p:spPr>
          <a:xfrm>
            <a:off x="4550435" y="1229669"/>
            <a:ext cx="1457216"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5" name="TextBox 20">
            <a:extLst>
              <a:ext uri="{FF2B5EF4-FFF2-40B4-BE49-F238E27FC236}">
                <a16:creationId xmlns:a16="http://schemas.microsoft.com/office/drawing/2014/main" id="{33207ADB-4149-25ED-1F3B-8C4A2B4F36EF}"/>
              </a:ext>
            </a:extLst>
          </p:cNvPr>
          <p:cNvSpPr txBox="1"/>
          <p:nvPr/>
        </p:nvSpPr>
        <p:spPr>
          <a:xfrm>
            <a:off x="3705863" y="2460872"/>
            <a:ext cx="3146360"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Sales amount by product category</a:t>
            </a:r>
            <a:endParaRPr lang="en-US" sz="2400" b="1" dirty="0">
              <a:solidFill>
                <a:srgbClr val="002060"/>
              </a:solidFill>
              <a:latin typeface="Abadi" panose="020B0604020104020204" pitchFamily="34" charset="0"/>
            </a:endParaRPr>
          </a:p>
        </p:txBody>
      </p:sp>
      <p:sp>
        <p:nvSpPr>
          <p:cNvPr id="56" name="TextBox 55">
            <a:extLst>
              <a:ext uri="{FF2B5EF4-FFF2-40B4-BE49-F238E27FC236}">
                <a16:creationId xmlns:a16="http://schemas.microsoft.com/office/drawing/2014/main" id="{64015852-7F9D-C1C3-AA9B-1979E2C3047C}"/>
              </a:ext>
            </a:extLst>
          </p:cNvPr>
          <p:cNvSpPr txBox="1"/>
          <p:nvPr/>
        </p:nvSpPr>
        <p:spPr>
          <a:xfrm>
            <a:off x="4622067" y="1371985"/>
            <a:ext cx="1518594" cy="707886"/>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Clothing</a:t>
            </a:r>
          </a:p>
        </p:txBody>
      </p:sp>
      <p:sp>
        <p:nvSpPr>
          <p:cNvPr id="57" name="Freeform 56">
            <a:extLst>
              <a:ext uri="{FF2B5EF4-FFF2-40B4-BE49-F238E27FC236}">
                <a16:creationId xmlns:a16="http://schemas.microsoft.com/office/drawing/2014/main" id="{9B3FE16C-4CAC-1589-F196-688ADCE9FFE6}"/>
              </a:ext>
            </a:extLst>
          </p:cNvPr>
          <p:cNvSpPr/>
          <p:nvPr/>
        </p:nvSpPr>
        <p:spPr>
          <a:xfrm>
            <a:off x="1012962" y="3454501"/>
            <a:ext cx="1519764"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58" name="TextBox 20">
            <a:extLst>
              <a:ext uri="{FF2B5EF4-FFF2-40B4-BE49-F238E27FC236}">
                <a16:creationId xmlns:a16="http://schemas.microsoft.com/office/drawing/2014/main" id="{33207ADB-4149-25ED-1F3B-8C4A2B4F36EF}"/>
              </a:ext>
            </a:extLst>
          </p:cNvPr>
          <p:cNvSpPr txBox="1"/>
          <p:nvPr/>
        </p:nvSpPr>
        <p:spPr>
          <a:xfrm>
            <a:off x="223567" y="4652621"/>
            <a:ext cx="3116499"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Profit amount by product category</a:t>
            </a:r>
            <a:endParaRPr lang="en-US" sz="2400" b="1" dirty="0">
              <a:solidFill>
                <a:srgbClr val="002060"/>
              </a:solidFill>
              <a:latin typeface="Abadi" panose="020B0604020104020204" pitchFamily="34" charset="0"/>
            </a:endParaRPr>
          </a:p>
        </p:txBody>
      </p:sp>
      <p:sp>
        <p:nvSpPr>
          <p:cNvPr id="59" name="TextBox 58">
            <a:extLst>
              <a:ext uri="{FF2B5EF4-FFF2-40B4-BE49-F238E27FC236}">
                <a16:creationId xmlns:a16="http://schemas.microsoft.com/office/drawing/2014/main" id="{64015852-7F9D-C1C3-AA9B-1979E2C3047C}"/>
              </a:ext>
            </a:extLst>
          </p:cNvPr>
          <p:cNvSpPr txBox="1"/>
          <p:nvPr/>
        </p:nvSpPr>
        <p:spPr>
          <a:xfrm>
            <a:off x="1096565" y="3596440"/>
            <a:ext cx="1427160" cy="707886"/>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Clothing</a:t>
            </a:r>
          </a:p>
        </p:txBody>
      </p:sp>
      <p:sp>
        <p:nvSpPr>
          <p:cNvPr id="60" name="TextBox 6"/>
          <p:cNvSpPr txBox="1"/>
          <p:nvPr/>
        </p:nvSpPr>
        <p:spPr>
          <a:xfrm>
            <a:off x="784582" y="303208"/>
            <a:ext cx="6309741" cy="701410"/>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lang="en-US" sz="3600" dirty="0">
                <a:solidFill>
                  <a:srgbClr val="002060"/>
                </a:solidFill>
                <a:latin typeface="Open Sans Extra Bold"/>
                <a:ea typeface="Open Sans Extra Bold"/>
                <a:cs typeface="Open Sans Extra Bold"/>
                <a:sym typeface="Open Sans Extra Bold"/>
              </a:rPr>
              <a:t>Product Category</a:t>
            </a:r>
            <a:r>
              <a:rPr kumimoji="0" lang="en-US" sz="3600"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 Highlights:</a:t>
            </a:r>
          </a:p>
        </p:txBody>
      </p:sp>
      <p:sp>
        <p:nvSpPr>
          <p:cNvPr id="25" name="Freeform 24">
            <a:extLst>
              <a:ext uri="{FF2B5EF4-FFF2-40B4-BE49-F238E27FC236}">
                <a16:creationId xmlns:a16="http://schemas.microsoft.com/office/drawing/2014/main" id="{9B3FE16C-4CAC-1589-F196-688ADCE9FFE6}"/>
              </a:ext>
            </a:extLst>
          </p:cNvPr>
          <p:cNvSpPr/>
          <p:nvPr/>
        </p:nvSpPr>
        <p:spPr>
          <a:xfrm>
            <a:off x="4388989" y="3461258"/>
            <a:ext cx="1618662" cy="1048320"/>
          </a:xfrm>
          <a:custGeom>
            <a:avLst/>
            <a:gdLst/>
            <a:ahLst/>
            <a:cxnLst/>
            <a:rect l="l" t="t" r="r" b="b"/>
            <a:pathLst>
              <a:path w="2198312" h="2198312">
                <a:moveTo>
                  <a:pt x="0" y="0"/>
                </a:moveTo>
                <a:lnTo>
                  <a:pt x="2198312" y="0"/>
                </a:lnTo>
                <a:lnTo>
                  <a:pt x="2198312" y="2198312"/>
                </a:lnTo>
                <a:lnTo>
                  <a:pt x="0" y="2198312"/>
                </a:lnTo>
                <a:lnTo>
                  <a:pt x="0" y="0"/>
                </a:lnTo>
                <a:close/>
              </a:path>
            </a:pathLst>
          </a:custGeom>
          <a:solidFill>
            <a:srgbClr val="002060"/>
          </a:solidFill>
        </p:spPr>
        <p:txBody>
          <a:bodyPr/>
          <a:lstStyle/>
          <a:p>
            <a:endParaRPr lang="en-US" dirty="0">
              <a:solidFill>
                <a:srgbClr val="002060"/>
              </a:solidFill>
            </a:endParaRPr>
          </a:p>
        </p:txBody>
      </p:sp>
      <p:sp>
        <p:nvSpPr>
          <p:cNvPr id="26" name="TextBox 20">
            <a:extLst>
              <a:ext uri="{FF2B5EF4-FFF2-40B4-BE49-F238E27FC236}">
                <a16:creationId xmlns:a16="http://schemas.microsoft.com/office/drawing/2014/main" id="{33207ADB-4149-25ED-1F3B-8C4A2B4F36EF}"/>
              </a:ext>
            </a:extLst>
          </p:cNvPr>
          <p:cNvSpPr txBox="1"/>
          <p:nvPr/>
        </p:nvSpPr>
        <p:spPr>
          <a:xfrm>
            <a:off x="3656918" y="4652621"/>
            <a:ext cx="3146360" cy="738664"/>
          </a:xfrm>
          <a:prstGeom prst="rect">
            <a:avLst/>
          </a:prstGeom>
        </p:spPr>
        <p:txBody>
          <a:bodyPr wrap="square" lIns="0" tIns="0" rIns="0" bIns="0" rtlCol="0" anchor="t">
            <a:spAutoFit/>
          </a:bodyPr>
          <a:lstStyle/>
          <a:p>
            <a:pPr algn="ctr"/>
            <a:r>
              <a:rPr lang="en-US" sz="2400" b="1" kern="0" dirty="0">
                <a:solidFill>
                  <a:srgbClr val="002060"/>
                </a:solidFill>
                <a:latin typeface="Abadi" panose="020B0604020104020204" pitchFamily="34" charset="0"/>
                <a:cs typeface="Arial" pitchFamily="34" charset="0"/>
              </a:rPr>
              <a:t>Highest orders by product category</a:t>
            </a:r>
            <a:endParaRPr lang="en-US" sz="2400" b="1" dirty="0">
              <a:solidFill>
                <a:srgbClr val="002060"/>
              </a:solidFill>
              <a:latin typeface="Abadi" panose="020B0604020104020204" pitchFamily="34" charset="0"/>
            </a:endParaRPr>
          </a:p>
        </p:txBody>
      </p:sp>
      <p:sp>
        <p:nvSpPr>
          <p:cNvPr id="27" name="TextBox 26">
            <a:extLst>
              <a:ext uri="{FF2B5EF4-FFF2-40B4-BE49-F238E27FC236}">
                <a16:creationId xmlns:a16="http://schemas.microsoft.com/office/drawing/2014/main" id="{64015852-7F9D-C1C3-AA9B-1979E2C3047C}"/>
              </a:ext>
            </a:extLst>
          </p:cNvPr>
          <p:cNvSpPr txBox="1"/>
          <p:nvPr/>
        </p:nvSpPr>
        <p:spPr>
          <a:xfrm>
            <a:off x="4519384" y="3609736"/>
            <a:ext cx="1488267" cy="624017"/>
          </a:xfrm>
          <a:prstGeom prst="rect">
            <a:avLst/>
          </a:prstGeom>
          <a:noFill/>
        </p:spPr>
        <p:txBody>
          <a:bodyPr wrap="square">
            <a:spAutoFit/>
          </a:bodyPr>
          <a:lstStyle/>
          <a:p>
            <a:pPr>
              <a:lnSpc>
                <a:spcPts val="4768"/>
              </a:lnSpc>
            </a:pPr>
            <a:r>
              <a:rPr lang="en-US" sz="2400" b="1" dirty="0">
                <a:solidFill>
                  <a:schemeClr val="bg1"/>
                </a:solidFill>
                <a:latin typeface="Abadi" panose="020B0604020104020204" pitchFamily="34" charset="0"/>
              </a:rPr>
              <a:t>Clothing</a:t>
            </a:r>
          </a:p>
        </p:txBody>
      </p:sp>
      <p:sp>
        <p:nvSpPr>
          <p:cNvPr id="28" name="TextBox 27"/>
          <p:cNvSpPr txBox="1"/>
          <p:nvPr/>
        </p:nvSpPr>
        <p:spPr>
          <a:xfrm>
            <a:off x="7057096" y="1002745"/>
            <a:ext cx="5134904" cy="4524315"/>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IN" sz="2400" b="1" dirty="0">
                <a:solidFill>
                  <a:srgbClr val="002060"/>
                </a:solidFill>
              </a:rPr>
              <a:t>Furniture product category has a highest quantity purchase of 21743.</a:t>
            </a:r>
          </a:p>
          <a:p>
            <a:pPr marL="285750" indent="-285750">
              <a:lnSpc>
                <a:spcPct val="150000"/>
              </a:lnSpc>
              <a:buFont typeface="Wingdings" panose="05000000000000000000" pitchFamily="2" charset="2"/>
              <a:buChar char="v"/>
            </a:pPr>
            <a:r>
              <a:rPr lang="en-IN" sz="2400" b="1" dirty="0">
                <a:solidFill>
                  <a:srgbClr val="002060"/>
                </a:solidFill>
              </a:rPr>
              <a:t>Clothing product category has a highest sales amount of 2.15 Million.</a:t>
            </a:r>
          </a:p>
          <a:p>
            <a:pPr marL="285750" indent="-285750">
              <a:lnSpc>
                <a:spcPct val="150000"/>
              </a:lnSpc>
              <a:buFont typeface="Wingdings" panose="05000000000000000000" pitchFamily="2" charset="2"/>
              <a:buChar char="v"/>
            </a:pPr>
            <a:r>
              <a:rPr lang="en-IN" sz="2400" b="1" dirty="0">
                <a:solidFill>
                  <a:srgbClr val="002060"/>
                </a:solidFill>
              </a:rPr>
              <a:t>Clothing product category has a highest profit amount of 8.56 Lakhs.</a:t>
            </a:r>
          </a:p>
          <a:p>
            <a:pPr marL="285750" indent="-285750">
              <a:lnSpc>
                <a:spcPct val="150000"/>
              </a:lnSpc>
              <a:buFont typeface="Wingdings" panose="05000000000000000000" pitchFamily="2" charset="2"/>
              <a:buChar char="v"/>
            </a:pPr>
            <a:r>
              <a:rPr lang="en-IN" sz="2400" b="1" dirty="0">
                <a:solidFill>
                  <a:srgbClr val="002060"/>
                </a:solidFill>
              </a:rPr>
              <a:t>Clothing product category has a highest orders of 846.</a:t>
            </a:r>
          </a:p>
        </p:txBody>
      </p:sp>
    </p:spTree>
    <p:extLst>
      <p:ext uri="{BB962C8B-B14F-4D97-AF65-F5344CB8AC3E}">
        <p14:creationId xmlns:p14="http://schemas.microsoft.com/office/powerpoint/2010/main" val="718479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8934849" y="-5845"/>
            <a:ext cx="3271858" cy="6863845"/>
          </a:xfrm>
          <a:custGeom>
            <a:avLst/>
            <a:gdLst/>
            <a:ahLst/>
            <a:cxnLst/>
            <a:rect l="l" t="t" r="r" b="b"/>
            <a:pathLst>
              <a:path w="4907787" h="10295767">
                <a:moveTo>
                  <a:pt x="0" y="0"/>
                </a:moveTo>
                <a:lnTo>
                  <a:pt x="4907787" y="0"/>
                </a:lnTo>
                <a:lnTo>
                  <a:pt x="4907787" y="10295767"/>
                </a:lnTo>
                <a:lnTo>
                  <a:pt x="0" y="10295767"/>
                </a:lnTo>
                <a:lnTo>
                  <a:pt x="0" y="0"/>
                </a:lnTo>
                <a:close/>
              </a:path>
            </a:pathLst>
          </a:custGeom>
          <a:blipFill>
            <a:blip r:embed="rId2"/>
            <a:stretch>
              <a:fillRect l="-19884" r="-19884"/>
            </a:stretch>
          </a:blipFill>
        </p:spPr>
      </p:sp>
      <p:grpSp>
        <p:nvGrpSpPr>
          <p:cNvPr id="3" name="Group 3"/>
          <p:cNvGrpSpPr/>
          <p:nvPr/>
        </p:nvGrpSpPr>
        <p:grpSpPr>
          <a:xfrm>
            <a:off x="658459" y="2691950"/>
            <a:ext cx="9724019" cy="3983169"/>
            <a:chOff x="0" y="0"/>
            <a:chExt cx="3841588" cy="1340288"/>
          </a:xfrm>
        </p:grpSpPr>
        <p:sp>
          <p:nvSpPr>
            <p:cNvPr id="4" name="Freeform 4"/>
            <p:cNvSpPr/>
            <p:nvPr/>
          </p:nvSpPr>
          <p:spPr>
            <a:xfrm>
              <a:off x="0" y="0"/>
              <a:ext cx="3841588" cy="1340288"/>
            </a:xfrm>
            <a:custGeom>
              <a:avLst/>
              <a:gdLst/>
              <a:ahLst/>
              <a:cxnLst/>
              <a:rect l="l" t="t" r="r" b="b"/>
              <a:pathLst>
                <a:path w="3841588" h="1340288">
                  <a:moveTo>
                    <a:pt x="9023" y="0"/>
                  </a:moveTo>
                  <a:lnTo>
                    <a:pt x="3832565" y="0"/>
                  </a:lnTo>
                  <a:cubicBezTo>
                    <a:pt x="3837548" y="0"/>
                    <a:pt x="3841588" y="4040"/>
                    <a:pt x="3841588" y="9023"/>
                  </a:cubicBezTo>
                  <a:lnTo>
                    <a:pt x="3841588" y="1331265"/>
                  </a:lnTo>
                  <a:cubicBezTo>
                    <a:pt x="3841588" y="1336248"/>
                    <a:pt x="3837548" y="1340288"/>
                    <a:pt x="3832565" y="1340288"/>
                  </a:cubicBezTo>
                  <a:lnTo>
                    <a:pt x="9023" y="1340288"/>
                  </a:lnTo>
                  <a:cubicBezTo>
                    <a:pt x="4040" y="1340288"/>
                    <a:pt x="0" y="1336248"/>
                    <a:pt x="0" y="1331265"/>
                  </a:cubicBezTo>
                  <a:lnTo>
                    <a:pt x="0" y="9023"/>
                  </a:lnTo>
                  <a:cubicBezTo>
                    <a:pt x="0" y="4040"/>
                    <a:pt x="4040" y="0"/>
                    <a:pt x="9023" y="0"/>
                  </a:cubicBezTo>
                  <a:close/>
                </a:path>
              </a:pathLst>
            </a:custGeom>
            <a:solidFill>
              <a:srgbClr val="FDFDFD"/>
            </a:solidFill>
          </p:spPr>
        </p:sp>
        <p:sp>
          <p:nvSpPr>
            <p:cNvPr id="5" name="TextBox 5"/>
            <p:cNvSpPr txBox="1"/>
            <p:nvPr/>
          </p:nvSpPr>
          <p:spPr>
            <a:xfrm>
              <a:off x="0" y="-38100"/>
              <a:ext cx="3841588" cy="1378388"/>
            </a:xfrm>
            <a:prstGeom prst="rect">
              <a:avLst/>
            </a:prstGeom>
          </p:spPr>
          <p:txBody>
            <a:bodyPr lIns="33867" tIns="33867" rIns="33867" bIns="33867" rtlCol="0" anchor="ctr"/>
            <a:lstStyle/>
            <a:p>
              <a:pPr algn="ctr" defTabSz="609630">
                <a:lnSpc>
                  <a:spcPts val="1773"/>
                </a:lnSpc>
              </a:pPr>
              <a:endParaRPr sz="1200">
                <a:solidFill>
                  <a:prstClr val="black"/>
                </a:solidFill>
                <a:latin typeface="Calibri"/>
              </a:endParaRPr>
            </a:p>
          </p:txBody>
        </p:sp>
      </p:grpSp>
      <p:sp>
        <p:nvSpPr>
          <p:cNvPr id="6" name="TextBox 6"/>
          <p:cNvSpPr txBox="1"/>
          <p:nvPr/>
        </p:nvSpPr>
        <p:spPr>
          <a:xfrm>
            <a:off x="865580" y="-41162"/>
            <a:ext cx="4783144" cy="724750"/>
          </a:xfrm>
          <a:prstGeom prst="rect">
            <a:avLst/>
          </a:prstGeom>
        </p:spPr>
        <p:txBody>
          <a:bodyPr wrap="square" lIns="0" tIns="0" rIns="0" bIns="0" rtlCol="0" anchor="t">
            <a:spAutoFit/>
          </a:bodyPr>
          <a:lstStyle/>
          <a:p>
            <a:pPr defTabSz="609630">
              <a:lnSpc>
                <a:spcPts val="6165"/>
              </a:lnSpc>
              <a:spcBef>
                <a:spcPct val="0"/>
              </a:spcBef>
            </a:pPr>
            <a:r>
              <a:rPr lang="en-US" sz="3600" dirty="0">
                <a:solidFill>
                  <a:srgbClr val="FDFDFD"/>
                </a:solidFill>
                <a:latin typeface="Open Sans Extra Bold"/>
                <a:ea typeface="Open Sans Extra Bold"/>
                <a:cs typeface="Open Sans Extra Bold"/>
                <a:sym typeface="Open Sans Extra Bold"/>
              </a:rPr>
              <a:t>Tasks Summary 1:</a:t>
            </a:r>
          </a:p>
        </p:txBody>
      </p:sp>
      <p:sp>
        <p:nvSpPr>
          <p:cNvPr id="7" name="TextBox 7"/>
          <p:cNvSpPr txBox="1"/>
          <p:nvPr/>
        </p:nvSpPr>
        <p:spPr>
          <a:xfrm>
            <a:off x="861365" y="791041"/>
            <a:ext cx="6608793" cy="1128514"/>
          </a:xfrm>
          <a:prstGeom prst="rect">
            <a:avLst/>
          </a:prstGeom>
        </p:spPr>
        <p:txBody>
          <a:bodyPr lIns="0" tIns="0" rIns="0" bIns="0" rtlCol="0" anchor="t">
            <a:spAutoFit/>
          </a:bodyPr>
          <a:lstStyle/>
          <a:p>
            <a:pPr marL="285750" indent="-285750" defTabSz="609630">
              <a:lnSpc>
                <a:spcPts val="2159"/>
              </a:lnSpc>
              <a:buFont typeface="Wingdings" panose="05000000000000000000" pitchFamily="2" charset="2"/>
              <a:buChar char="v"/>
            </a:pPr>
            <a:r>
              <a:rPr lang="en-US" sz="1542" spc="-31" dirty="0">
                <a:solidFill>
                  <a:srgbClr val="FDFDFD"/>
                </a:solidFill>
                <a:latin typeface="Poppins"/>
                <a:ea typeface="Poppins"/>
                <a:cs typeface="Poppins"/>
                <a:sym typeface="Poppins"/>
              </a:rPr>
              <a:t>Consolidated the raw data.</a:t>
            </a:r>
          </a:p>
          <a:p>
            <a:pPr marL="285750" indent="-285750" defTabSz="609630">
              <a:lnSpc>
                <a:spcPts val="2159"/>
              </a:lnSpc>
              <a:buFont typeface="Wingdings" panose="05000000000000000000" pitchFamily="2" charset="2"/>
              <a:buChar char="v"/>
            </a:pPr>
            <a:r>
              <a:rPr lang="en-US" sz="1542" spc="-31" dirty="0">
                <a:solidFill>
                  <a:srgbClr val="FDFDFD"/>
                </a:solidFill>
                <a:latin typeface="Poppins"/>
                <a:ea typeface="Poppins"/>
                <a:cs typeface="Poppins"/>
                <a:sym typeface="Poppins"/>
              </a:rPr>
              <a:t>Removed the orders that doesn’t have any order number as it’s not valid.</a:t>
            </a:r>
          </a:p>
          <a:p>
            <a:pPr marL="285750" indent="-285750" defTabSz="609630">
              <a:lnSpc>
                <a:spcPts val="2159"/>
              </a:lnSpc>
              <a:buFont typeface="Wingdings" panose="05000000000000000000" pitchFamily="2" charset="2"/>
              <a:buChar char="v"/>
            </a:pPr>
            <a:r>
              <a:rPr lang="en-US" sz="1542" spc="-31" dirty="0">
                <a:solidFill>
                  <a:srgbClr val="FDFDFD"/>
                </a:solidFill>
                <a:latin typeface="Poppins"/>
                <a:ea typeface="Poppins"/>
                <a:cs typeface="Poppins"/>
                <a:sym typeface="Poppins"/>
              </a:rPr>
              <a:t>Verified the data types of each column and updated in the standard format.</a:t>
            </a:r>
          </a:p>
          <a:p>
            <a:pPr marL="285750" indent="-285750" defTabSz="609630">
              <a:lnSpc>
                <a:spcPts val="2159"/>
              </a:lnSpc>
              <a:buFont typeface="Wingdings" panose="05000000000000000000" pitchFamily="2" charset="2"/>
              <a:buChar char="v"/>
            </a:pPr>
            <a:r>
              <a:rPr lang="en-US" sz="1542" spc="-31" dirty="0">
                <a:solidFill>
                  <a:srgbClr val="FDFDFD"/>
                </a:solidFill>
                <a:latin typeface="Poppins"/>
                <a:ea typeface="Poppins"/>
                <a:cs typeface="Poppins"/>
                <a:sym typeface="Poppins"/>
              </a:rPr>
              <a:t>All the tasks were created using the consolidated data.</a:t>
            </a:r>
          </a:p>
        </p:txBody>
      </p:sp>
      <p:grpSp>
        <p:nvGrpSpPr>
          <p:cNvPr id="11" name="Group 11"/>
          <p:cNvGrpSpPr/>
          <p:nvPr/>
        </p:nvGrpSpPr>
        <p:grpSpPr>
          <a:xfrm>
            <a:off x="10382479" y="5293652"/>
            <a:ext cx="3128697" cy="312869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3" name="TextBox 13"/>
            <p:cNvSpPr txBox="1"/>
            <p:nvPr/>
          </p:nvSpPr>
          <p:spPr>
            <a:xfrm>
              <a:off x="76200" y="38100"/>
              <a:ext cx="660400" cy="698500"/>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14" name="TextBox 14"/>
          <p:cNvSpPr txBox="1"/>
          <p:nvPr/>
        </p:nvSpPr>
        <p:spPr>
          <a:xfrm>
            <a:off x="781068" y="4451132"/>
            <a:ext cx="2968735" cy="1615827"/>
          </a:xfrm>
          <a:prstGeom prst="rect">
            <a:avLst/>
          </a:prstGeom>
        </p:spPr>
        <p:txBody>
          <a:bodyPr wrap="square" lIns="0" tIns="0" rIns="0" bIns="0" rtlCol="0" anchor="t">
            <a:spAutoFit/>
          </a:bodyPr>
          <a:lstStyle/>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Filtered all the orders from the South region.</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Filtered all the electronics product categories from the South region.</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Filtered the orders for the year 2023 under South region for all electronics product categories.</a:t>
            </a:r>
          </a:p>
        </p:txBody>
      </p:sp>
      <p:sp>
        <p:nvSpPr>
          <p:cNvPr id="15" name="AutoShape 15"/>
          <p:cNvSpPr/>
          <p:nvPr/>
        </p:nvSpPr>
        <p:spPr>
          <a:xfrm>
            <a:off x="4000203" y="3528430"/>
            <a:ext cx="0" cy="2940227"/>
          </a:xfrm>
          <a:prstGeom prst="line">
            <a:avLst/>
          </a:prstGeom>
          <a:ln w="38100" cap="flat">
            <a:solidFill>
              <a:srgbClr val="145DA0"/>
            </a:solidFill>
            <a:prstDash val="solid"/>
            <a:headEnd type="none" w="sm" len="sm"/>
            <a:tailEnd type="none" w="sm" len="sm"/>
          </a:ln>
        </p:spPr>
      </p:sp>
      <p:sp>
        <p:nvSpPr>
          <p:cNvPr id="16" name="TextBox 16"/>
          <p:cNvSpPr txBox="1"/>
          <p:nvPr/>
        </p:nvSpPr>
        <p:spPr>
          <a:xfrm>
            <a:off x="1174883" y="3659667"/>
            <a:ext cx="2186954" cy="613309"/>
          </a:xfrm>
          <a:prstGeom prst="rect">
            <a:avLst/>
          </a:prstGeom>
        </p:spPr>
        <p:txBody>
          <a:bodyPr wrap="square" lIns="0" tIns="0" rIns="0" bIns="0" rtlCol="0" anchor="t">
            <a:spAutoFit/>
          </a:bodyPr>
          <a:lstStyle/>
          <a:p>
            <a:pPr algn="ctr" defTabSz="609630">
              <a:lnSpc>
                <a:spcPts val="2506"/>
              </a:lnSpc>
              <a:spcBef>
                <a:spcPct val="0"/>
              </a:spcBef>
            </a:pPr>
            <a:r>
              <a:rPr lang="en-US" sz="1790" b="1" dirty="0">
                <a:solidFill>
                  <a:srgbClr val="002060"/>
                </a:solidFill>
                <a:latin typeface="Open Sans Extra Bold"/>
                <a:ea typeface="Open Sans Extra Bold"/>
                <a:cs typeface="Open Sans Extra Bold"/>
                <a:sym typeface="Open Sans Extra Bold"/>
              </a:rPr>
              <a:t>1. Searching and Filtering Data</a:t>
            </a:r>
          </a:p>
        </p:txBody>
      </p:sp>
      <p:sp>
        <p:nvSpPr>
          <p:cNvPr id="21" name="AutoShape 21"/>
          <p:cNvSpPr/>
          <p:nvPr/>
        </p:nvSpPr>
        <p:spPr>
          <a:xfrm>
            <a:off x="7178396" y="3528430"/>
            <a:ext cx="0" cy="2940227"/>
          </a:xfrm>
          <a:prstGeom prst="line">
            <a:avLst/>
          </a:prstGeom>
          <a:ln w="38100" cap="flat">
            <a:solidFill>
              <a:srgbClr val="145DA0"/>
            </a:solidFill>
            <a:prstDash val="solid"/>
            <a:headEnd type="none" w="sm" len="sm"/>
            <a:tailEnd type="none" w="sm" len="sm"/>
          </a:ln>
        </p:spPr>
      </p:sp>
      <p:pic>
        <p:nvPicPr>
          <p:cNvPr id="2050" name="Picture 2" descr="Search Filter icon PNG and SVG Vector Free Download"/>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17562" y="2760871"/>
            <a:ext cx="884423" cy="770659"/>
          </a:xfrm>
          <a:prstGeom prst="rect">
            <a:avLst/>
          </a:prstGeom>
          <a:solidFill>
            <a:srgbClr val="002060"/>
          </a:solidFill>
        </p:spPr>
      </p:pic>
      <p:sp>
        <p:nvSpPr>
          <p:cNvPr id="24" name="TextBox 14"/>
          <p:cNvSpPr txBox="1"/>
          <p:nvPr/>
        </p:nvSpPr>
        <p:spPr>
          <a:xfrm>
            <a:off x="4105020" y="4425568"/>
            <a:ext cx="2968735" cy="1846659"/>
          </a:xfrm>
          <a:prstGeom prst="rect">
            <a:avLst/>
          </a:prstGeom>
        </p:spPr>
        <p:txBody>
          <a:bodyPr wrap="square" lIns="0" tIns="0" rIns="0" bIns="0" rtlCol="0" anchor="t">
            <a:spAutoFit/>
          </a:bodyPr>
          <a:lstStyle/>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Verified proper spacing for the region and product category column using TRIM function.</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Verified the upper and lower case formats for region and product category using PROPERIZE TEXT function.</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Ensured the uniformity in text data.</a:t>
            </a:r>
          </a:p>
        </p:txBody>
      </p:sp>
      <p:sp>
        <p:nvSpPr>
          <p:cNvPr id="25" name="TextBox 16"/>
          <p:cNvSpPr txBox="1"/>
          <p:nvPr/>
        </p:nvSpPr>
        <p:spPr>
          <a:xfrm>
            <a:off x="4338146" y="3655777"/>
            <a:ext cx="2442491" cy="613309"/>
          </a:xfrm>
          <a:prstGeom prst="rect">
            <a:avLst/>
          </a:prstGeom>
        </p:spPr>
        <p:txBody>
          <a:bodyPr wrap="square" lIns="0" tIns="0" rIns="0" bIns="0" rtlCol="0" anchor="t">
            <a:spAutoFit/>
          </a:bodyPr>
          <a:lstStyle/>
          <a:p>
            <a:pPr algn="ctr" defTabSz="609630">
              <a:lnSpc>
                <a:spcPts val="2506"/>
              </a:lnSpc>
              <a:spcBef>
                <a:spcPct val="0"/>
              </a:spcBef>
            </a:pPr>
            <a:r>
              <a:rPr lang="en-US" sz="1790" b="1" dirty="0">
                <a:solidFill>
                  <a:srgbClr val="002060"/>
                </a:solidFill>
                <a:latin typeface="Open Sans Extra Bold"/>
                <a:ea typeface="Open Sans Extra Bold"/>
                <a:cs typeface="Open Sans Extra Bold"/>
                <a:sym typeface="Open Sans Extra Bold"/>
              </a:rPr>
              <a:t>2. Data Cleaning with Text Functions</a:t>
            </a:r>
          </a:p>
        </p:txBody>
      </p:sp>
      <p:pic>
        <p:nvPicPr>
          <p:cNvPr id="2052" name="Picture 4" descr="Data Cleaning icon in vector. Logotype 40353740 Vector Art at Vecteezy"/>
          <p:cNvPicPr>
            <a:picLocks noChangeAspect="1" noChangeArrowheads="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84957" y="2691951"/>
            <a:ext cx="1148871" cy="981555"/>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14"/>
          <p:cNvSpPr txBox="1"/>
          <p:nvPr/>
        </p:nvSpPr>
        <p:spPr>
          <a:xfrm>
            <a:off x="7327919" y="4461430"/>
            <a:ext cx="2968735" cy="1846659"/>
          </a:xfrm>
          <a:prstGeom prst="rect">
            <a:avLst/>
          </a:prstGeom>
        </p:spPr>
        <p:txBody>
          <a:bodyPr wrap="square" lIns="0" tIns="0" rIns="0" bIns="0" rtlCol="0" anchor="t">
            <a:spAutoFit/>
          </a:bodyPr>
          <a:lstStyle/>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Calculated the average sales amount for each region using AVERAGE function.</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Sorted the region column in alphabets.</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Updated and merged the calculated average value for each region back in to the data set.</a:t>
            </a:r>
          </a:p>
        </p:txBody>
      </p:sp>
      <p:sp>
        <p:nvSpPr>
          <p:cNvPr id="29" name="TextBox 16"/>
          <p:cNvSpPr txBox="1"/>
          <p:nvPr/>
        </p:nvSpPr>
        <p:spPr>
          <a:xfrm>
            <a:off x="7690302" y="3683669"/>
            <a:ext cx="2186954" cy="292709"/>
          </a:xfrm>
          <a:prstGeom prst="rect">
            <a:avLst/>
          </a:prstGeom>
        </p:spPr>
        <p:txBody>
          <a:bodyPr wrap="square" lIns="0" tIns="0" rIns="0" bIns="0" rtlCol="0" anchor="t">
            <a:spAutoFit/>
          </a:bodyPr>
          <a:lstStyle/>
          <a:p>
            <a:pPr algn="ctr" defTabSz="609630">
              <a:lnSpc>
                <a:spcPts val="2506"/>
              </a:lnSpc>
              <a:spcBef>
                <a:spcPct val="0"/>
              </a:spcBef>
            </a:pPr>
            <a:r>
              <a:rPr lang="en-US" sz="1790" b="1" dirty="0">
                <a:solidFill>
                  <a:srgbClr val="002060"/>
                </a:solidFill>
                <a:latin typeface="Open Sans Extra Bold"/>
                <a:ea typeface="Open Sans Extra Bold"/>
                <a:cs typeface="Open Sans Extra Bold"/>
                <a:sym typeface="Open Sans Extra Bold"/>
              </a:rPr>
              <a:t>3. Merging Data</a:t>
            </a:r>
          </a:p>
        </p:txBody>
      </p:sp>
      <p:pic>
        <p:nvPicPr>
          <p:cNvPr id="2054" name="Picture 6" descr="Database, information, line, merge icon - Download on Iconfinder"/>
          <p:cNvPicPr>
            <a:picLocks noChangeAspect="1" noChangeArrowheads="1"/>
          </p:cNvPicPr>
          <p:nvPr/>
        </p:nvPicPr>
        <p:blipFill>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284925" y="2733548"/>
            <a:ext cx="958804" cy="926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4978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8040187" y="-5845"/>
            <a:ext cx="4166520" cy="6863845"/>
          </a:xfrm>
          <a:custGeom>
            <a:avLst/>
            <a:gdLst/>
            <a:ahLst/>
            <a:cxnLst/>
            <a:rect l="l" t="t" r="r" b="b"/>
            <a:pathLst>
              <a:path w="4907787" h="10295767">
                <a:moveTo>
                  <a:pt x="0" y="0"/>
                </a:moveTo>
                <a:lnTo>
                  <a:pt x="4907787" y="0"/>
                </a:lnTo>
                <a:lnTo>
                  <a:pt x="4907787" y="10295767"/>
                </a:lnTo>
                <a:lnTo>
                  <a:pt x="0" y="10295767"/>
                </a:lnTo>
                <a:lnTo>
                  <a:pt x="0" y="0"/>
                </a:lnTo>
                <a:close/>
              </a:path>
            </a:pathLst>
          </a:custGeom>
          <a:blipFill>
            <a:blip r:embed="rId2"/>
            <a:stretch>
              <a:fillRect l="-19884" r="-19884"/>
            </a:stretch>
          </a:blipFill>
        </p:spPr>
      </p:sp>
      <p:grpSp>
        <p:nvGrpSpPr>
          <p:cNvPr id="3" name="Group 3"/>
          <p:cNvGrpSpPr/>
          <p:nvPr/>
        </p:nvGrpSpPr>
        <p:grpSpPr>
          <a:xfrm>
            <a:off x="454872" y="1577387"/>
            <a:ext cx="6881774" cy="5033705"/>
            <a:chOff x="0" y="0"/>
            <a:chExt cx="3841588" cy="1340288"/>
          </a:xfrm>
        </p:grpSpPr>
        <p:sp>
          <p:nvSpPr>
            <p:cNvPr id="4" name="Freeform 4"/>
            <p:cNvSpPr/>
            <p:nvPr/>
          </p:nvSpPr>
          <p:spPr>
            <a:xfrm>
              <a:off x="0" y="0"/>
              <a:ext cx="3841588" cy="1340288"/>
            </a:xfrm>
            <a:custGeom>
              <a:avLst/>
              <a:gdLst/>
              <a:ahLst/>
              <a:cxnLst/>
              <a:rect l="l" t="t" r="r" b="b"/>
              <a:pathLst>
                <a:path w="3841588" h="1340288">
                  <a:moveTo>
                    <a:pt x="9023" y="0"/>
                  </a:moveTo>
                  <a:lnTo>
                    <a:pt x="3832565" y="0"/>
                  </a:lnTo>
                  <a:cubicBezTo>
                    <a:pt x="3837548" y="0"/>
                    <a:pt x="3841588" y="4040"/>
                    <a:pt x="3841588" y="9023"/>
                  </a:cubicBezTo>
                  <a:lnTo>
                    <a:pt x="3841588" y="1331265"/>
                  </a:lnTo>
                  <a:cubicBezTo>
                    <a:pt x="3841588" y="1336248"/>
                    <a:pt x="3837548" y="1340288"/>
                    <a:pt x="3832565" y="1340288"/>
                  </a:cubicBezTo>
                  <a:lnTo>
                    <a:pt x="9023" y="1340288"/>
                  </a:lnTo>
                  <a:cubicBezTo>
                    <a:pt x="4040" y="1340288"/>
                    <a:pt x="0" y="1336248"/>
                    <a:pt x="0" y="1331265"/>
                  </a:cubicBezTo>
                  <a:lnTo>
                    <a:pt x="0" y="9023"/>
                  </a:lnTo>
                  <a:cubicBezTo>
                    <a:pt x="0" y="4040"/>
                    <a:pt x="4040" y="0"/>
                    <a:pt x="9023" y="0"/>
                  </a:cubicBezTo>
                  <a:close/>
                </a:path>
              </a:pathLst>
            </a:custGeom>
            <a:solidFill>
              <a:srgbClr val="FDFDFD"/>
            </a:solidFill>
          </p:spPr>
        </p:sp>
        <p:sp>
          <p:nvSpPr>
            <p:cNvPr id="5" name="TextBox 5"/>
            <p:cNvSpPr txBox="1"/>
            <p:nvPr/>
          </p:nvSpPr>
          <p:spPr>
            <a:xfrm>
              <a:off x="0" y="-38100"/>
              <a:ext cx="3841588" cy="137838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6" name="TextBox 6"/>
          <p:cNvSpPr txBox="1"/>
          <p:nvPr/>
        </p:nvSpPr>
        <p:spPr>
          <a:xfrm>
            <a:off x="784583" y="303208"/>
            <a:ext cx="4783144" cy="724750"/>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DFDFD"/>
                </a:solidFill>
                <a:effectLst/>
                <a:uLnTx/>
                <a:uFillTx/>
                <a:latin typeface="Open Sans Extra Bold"/>
                <a:ea typeface="Open Sans Extra Bold"/>
                <a:cs typeface="Open Sans Extra Bold"/>
                <a:sym typeface="Open Sans Extra Bold"/>
              </a:rPr>
              <a:t>Tasks Summary 2:</a:t>
            </a:r>
          </a:p>
        </p:txBody>
      </p:sp>
      <p:grpSp>
        <p:nvGrpSpPr>
          <p:cNvPr id="11" name="Group 11"/>
          <p:cNvGrpSpPr/>
          <p:nvPr/>
        </p:nvGrpSpPr>
        <p:grpSpPr>
          <a:xfrm>
            <a:off x="10382479" y="5293652"/>
            <a:ext cx="3128697" cy="312869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3" name="TextBox 13"/>
            <p:cNvSpPr txBox="1"/>
            <p:nvPr/>
          </p:nvSpPr>
          <p:spPr>
            <a:xfrm>
              <a:off x="76200" y="38100"/>
              <a:ext cx="660400" cy="698500"/>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14"/>
          <p:cNvSpPr txBox="1"/>
          <p:nvPr/>
        </p:nvSpPr>
        <p:spPr>
          <a:xfrm>
            <a:off x="850454" y="3259421"/>
            <a:ext cx="2968735" cy="2077492"/>
          </a:xfrm>
          <a:prstGeom prst="rect">
            <a:avLst/>
          </a:prstGeom>
        </p:spPr>
        <p:txBody>
          <a:bodyPr wrap="square" lIns="0" tIns="0" rIns="0" bIns="0" rtlCol="0" anchor="t">
            <a:spAutoFit/>
          </a:bodyPr>
          <a:lstStyle/>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Calculated total sales amount</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for each region using SUM formula and updated it.</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lang="en-US" sz="1315" spc="-26" baseline="0" dirty="0">
                <a:solidFill>
                  <a:srgbClr val="002060"/>
                </a:solidFill>
                <a:latin typeface="Poppins"/>
                <a:ea typeface="Poppins"/>
                <a:cs typeface="Poppins"/>
                <a:sym typeface="Poppins"/>
              </a:rPr>
              <a:t>Filtered “Furniture” product</a:t>
            </a:r>
            <a:r>
              <a:rPr lang="en-US" sz="1315" spc="-26" dirty="0">
                <a:solidFill>
                  <a:srgbClr val="002060"/>
                </a:solidFill>
                <a:latin typeface="Poppins"/>
                <a:ea typeface="Poppins"/>
                <a:cs typeface="Poppins"/>
                <a:sym typeface="Poppins"/>
              </a:rPr>
              <a:t> category and updated in the sheet.</a:t>
            </a:r>
            <a:endParaRPr lang="en-US" sz="1315" spc="-26" baseline="0" dirty="0">
              <a:solidFill>
                <a:srgbClr val="002060"/>
              </a:solidFill>
              <a:latin typeface="Poppins"/>
              <a:ea typeface="Poppins"/>
              <a:cs typeface="Poppins"/>
              <a:sym typeface="Poppins"/>
            </a:endParaRP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lang="en-US" sz="1315" spc="-26" baseline="0" dirty="0">
                <a:solidFill>
                  <a:srgbClr val="002060"/>
                </a:solidFill>
                <a:latin typeface="Poppins"/>
                <a:ea typeface="Poppins"/>
                <a:cs typeface="Poppins"/>
                <a:sym typeface="Poppins"/>
              </a:rPr>
              <a:t>Calculated</a:t>
            </a:r>
            <a:r>
              <a:rPr lang="en-US" sz="1315" spc="-26" dirty="0">
                <a:solidFill>
                  <a:srgbClr val="002060"/>
                </a:solidFill>
                <a:latin typeface="Poppins"/>
                <a:ea typeface="Poppins"/>
                <a:cs typeface="Poppins"/>
                <a:sym typeface="Poppins"/>
              </a:rPr>
              <a:t> average discount % and average profit amount for “Furniture” product category using AVERAGE formula.</a:t>
            </a:r>
          </a:p>
        </p:txBody>
      </p:sp>
      <p:sp>
        <p:nvSpPr>
          <p:cNvPr id="15" name="AutoShape 15"/>
          <p:cNvSpPr/>
          <p:nvPr/>
        </p:nvSpPr>
        <p:spPr>
          <a:xfrm flipH="1">
            <a:off x="3799614" y="1704189"/>
            <a:ext cx="22045" cy="4325221"/>
          </a:xfrm>
          <a:prstGeom prst="line">
            <a:avLst/>
          </a:prstGeom>
          <a:ln w="38100" cap="flat">
            <a:solidFill>
              <a:srgbClr val="145DA0"/>
            </a:solidFill>
            <a:prstDash val="solid"/>
            <a:headEnd type="none" w="sm" len="sm"/>
            <a:tailEnd type="none" w="sm" len="sm"/>
          </a:ln>
        </p:spPr>
      </p:sp>
      <p:sp>
        <p:nvSpPr>
          <p:cNvPr id="16" name="TextBox 16"/>
          <p:cNvSpPr txBox="1"/>
          <p:nvPr/>
        </p:nvSpPr>
        <p:spPr>
          <a:xfrm>
            <a:off x="1116536" y="2846655"/>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4. Excel Formulas</a:t>
            </a:r>
          </a:p>
        </p:txBody>
      </p:sp>
      <p:sp>
        <p:nvSpPr>
          <p:cNvPr id="24" name="TextBox 14"/>
          <p:cNvSpPr txBox="1"/>
          <p:nvPr/>
        </p:nvSpPr>
        <p:spPr>
          <a:xfrm>
            <a:off x="4092930" y="3259421"/>
            <a:ext cx="2968735" cy="2769989"/>
          </a:xfrm>
          <a:prstGeom prst="rect">
            <a:avLst/>
          </a:prstGeom>
        </p:spPr>
        <p:txBody>
          <a:bodyPr wrap="square" lIns="0" tIns="0" rIns="0" bIns="0" rtlCol="0" anchor="t">
            <a:spAutoFit/>
          </a:bodyPr>
          <a:lstStyle/>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 pivot table to summarize</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the total sales amount and profit amount by region and product categories.</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lang="en-US" sz="1315" spc="-26" baseline="0" dirty="0">
                <a:solidFill>
                  <a:srgbClr val="002060"/>
                </a:solidFill>
                <a:latin typeface="Poppins"/>
                <a:ea typeface="Poppins"/>
                <a:cs typeface="Poppins"/>
                <a:sym typeface="Poppins"/>
              </a:rPr>
              <a:t>Updated the region and product category in</a:t>
            </a:r>
            <a:r>
              <a:rPr lang="en-US" sz="1315" spc="-26" dirty="0">
                <a:solidFill>
                  <a:srgbClr val="002060"/>
                </a:solidFill>
                <a:latin typeface="Poppins"/>
                <a:ea typeface="Poppins"/>
                <a:cs typeface="Poppins"/>
                <a:sym typeface="Poppins"/>
              </a:rPr>
              <a:t> “ROWS” field where as updated total sales amount and profit amount in “VALUES” field.</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Changed the values field data from</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count to SUM.</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lang="en-US" sz="1315" spc="-26" baseline="0" dirty="0">
                <a:solidFill>
                  <a:srgbClr val="002060"/>
                </a:solidFill>
                <a:latin typeface="Poppins"/>
                <a:ea typeface="Poppins"/>
                <a:cs typeface="Poppins"/>
                <a:sym typeface="Poppins"/>
              </a:rPr>
              <a:t>Created slicer for both region</a:t>
            </a:r>
            <a:r>
              <a:rPr lang="en-US" sz="1315" spc="-26" dirty="0">
                <a:solidFill>
                  <a:srgbClr val="002060"/>
                </a:solidFill>
                <a:latin typeface="Poppins"/>
                <a:ea typeface="Poppins"/>
                <a:cs typeface="Poppins"/>
                <a:sym typeface="Poppins"/>
              </a:rPr>
              <a:t> and product category for easy filtering.</a:t>
            </a:r>
            <a:endPar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endParaRPr>
          </a:p>
        </p:txBody>
      </p:sp>
      <p:sp>
        <p:nvSpPr>
          <p:cNvPr id="25" name="TextBox 16"/>
          <p:cNvSpPr txBox="1"/>
          <p:nvPr/>
        </p:nvSpPr>
        <p:spPr>
          <a:xfrm>
            <a:off x="4446150" y="2846655"/>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5. Pivot Tables</a:t>
            </a:r>
          </a:p>
        </p:txBody>
      </p:sp>
      <p:pic>
        <p:nvPicPr>
          <p:cNvPr id="3074" name="Picture 2" descr="Equation, excel, formula, formulas, spreadsheet icon - Download on  Iconfinder"/>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749815" y="1920535"/>
            <a:ext cx="867833" cy="76519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ivot table chart&quot; Icon - Download for free – Iconduck"/>
          <p:cNvPicPr>
            <a:picLocks noChangeAspect="1" noChangeArrowheads="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059727" y="1911604"/>
            <a:ext cx="785240" cy="785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53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8934849" y="-5845"/>
            <a:ext cx="3271858" cy="6863845"/>
          </a:xfrm>
          <a:custGeom>
            <a:avLst/>
            <a:gdLst/>
            <a:ahLst/>
            <a:cxnLst/>
            <a:rect l="l" t="t" r="r" b="b"/>
            <a:pathLst>
              <a:path w="4907787" h="10295767">
                <a:moveTo>
                  <a:pt x="0" y="0"/>
                </a:moveTo>
                <a:lnTo>
                  <a:pt x="4907787" y="0"/>
                </a:lnTo>
                <a:lnTo>
                  <a:pt x="4907787" y="10295767"/>
                </a:lnTo>
                <a:lnTo>
                  <a:pt x="0" y="10295767"/>
                </a:lnTo>
                <a:lnTo>
                  <a:pt x="0" y="0"/>
                </a:lnTo>
                <a:close/>
              </a:path>
            </a:pathLst>
          </a:custGeom>
          <a:blipFill>
            <a:blip r:embed="rId2"/>
            <a:stretch>
              <a:fillRect l="-19884" r="-19884"/>
            </a:stretch>
          </a:blipFill>
        </p:spPr>
      </p:sp>
      <p:grpSp>
        <p:nvGrpSpPr>
          <p:cNvPr id="3" name="Group 3"/>
          <p:cNvGrpSpPr/>
          <p:nvPr/>
        </p:nvGrpSpPr>
        <p:grpSpPr>
          <a:xfrm>
            <a:off x="524865" y="930526"/>
            <a:ext cx="9564298" cy="5731531"/>
            <a:chOff x="0" y="-38100"/>
            <a:chExt cx="3841588" cy="1378388"/>
          </a:xfrm>
        </p:grpSpPr>
        <p:sp>
          <p:nvSpPr>
            <p:cNvPr id="4" name="Freeform 4"/>
            <p:cNvSpPr/>
            <p:nvPr/>
          </p:nvSpPr>
          <p:spPr>
            <a:xfrm>
              <a:off x="0" y="0"/>
              <a:ext cx="3841588" cy="1293165"/>
            </a:xfrm>
            <a:custGeom>
              <a:avLst/>
              <a:gdLst/>
              <a:ahLst/>
              <a:cxnLst/>
              <a:rect l="l" t="t" r="r" b="b"/>
              <a:pathLst>
                <a:path w="3841588" h="1340288">
                  <a:moveTo>
                    <a:pt x="9023" y="0"/>
                  </a:moveTo>
                  <a:lnTo>
                    <a:pt x="3832565" y="0"/>
                  </a:lnTo>
                  <a:cubicBezTo>
                    <a:pt x="3837548" y="0"/>
                    <a:pt x="3841588" y="4040"/>
                    <a:pt x="3841588" y="9023"/>
                  </a:cubicBezTo>
                  <a:lnTo>
                    <a:pt x="3841588" y="1331265"/>
                  </a:lnTo>
                  <a:cubicBezTo>
                    <a:pt x="3841588" y="1336248"/>
                    <a:pt x="3837548" y="1340288"/>
                    <a:pt x="3832565" y="1340288"/>
                  </a:cubicBezTo>
                  <a:lnTo>
                    <a:pt x="9023" y="1340288"/>
                  </a:lnTo>
                  <a:cubicBezTo>
                    <a:pt x="4040" y="1340288"/>
                    <a:pt x="0" y="1336248"/>
                    <a:pt x="0" y="1331265"/>
                  </a:cubicBezTo>
                  <a:lnTo>
                    <a:pt x="0" y="9023"/>
                  </a:lnTo>
                  <a:cubicBezTo>
                    <a:pt x="0" y="4040"/>
                    <a:pt x="4040" y="0"/>
                    <a:pt x="9023" y="0"/>
                  </a:cubicBezTo>
                  <a:close/>
                </a:path>
              </a:pathLst>
            </a:custGeom>
            <a:solidFill>
              <a:srgbClr val="FDFDFD"/>
            </a:solidFill>
          </p:spPr>
        </p:sp>
        <p:sp>
          <p:nvSpPr>
            <p:cNvPr id="5" name="TextBox 5"/>
            <p:cNvSpPr txBox="1"/>
            <p:nvPr/>
          </p:nvSpPr>
          <p:spPr>
            <a:xfrm>
              <a:off x="0" y="-38100"/>
              <a:ext cx="3841588" cy="137838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6" name="TextBox 6"/>
          <p:cNvSpPr txBox="1"/>
          <p:nvPr/>
        </p:nvSpPr>
        <p:spPr>
          <a:xfrm>
            <a:off x="841398" y="147204"/>
            <a:ext cx="4783144" cy="724750"/>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DFDFD"/>
                </a:solidFill>
                <a:effectLst/>
                <a:uLnTx/>
                <a:uFillTx/>
                <a:latin typeface="Open Sans Extra Bold"/>
                <a:ea typeface="Open Sans Extra Bold"/>
                <a:cs typeface="Open Sans Extra Bold"/>
                <a:sym typeface="Open Sans Extra Bold"/>
              </a:rPr>
              <a:t>Tasks Summary 3:</a:t>
            </a:r>
          </a:p>
        </p:txBody>
      </p:sp>
      <p:grpSp>
        <p:nvGrpSpPr>
          <p:cNvPr id="11" name="Group 11"/>
          <p:cNvGrpSpPr/>
          <p:nvPr/>
        </p:nvGrpSpPr>
        <p:grpSpPr>
          <a:xfrm>
            <a:off x="10382479" y="5293652"/>
            <a:ext cx="3128697" cy="312869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3" name="TextBox 13"/>
            <p:cNvSpPr txBox="1"/>
            <p:nvPr/>
          </p:nvSpPr>
          <p:spPr>
            <a:xfrm>
              <a:off x="76200" y="38100"/>
              <a:ext cx="660400" cy="698500"/>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1" name="AutoShape 21"/>
          <p:cNvSpPr/>
          <p:nvPr/>
        </p:nvSpPr>
        <p:spPr>
          <a:xfrm flipH="1">
            <a:off x="5001308" y="2818796"/>
            <a:ext cx="3932" cy="3336344"/>
          </a:xfrm>
          <a:prstGeom prst="line">
            <a:avLst/>
          </a:prstGeom>
          <a:ln w="38100" cap="flat">
            <a:solidFill>
              <a:srgbClr val="145DA0"/>
            </a:solidFill>
            <a:prstDash val="solid"/>
            <a:headEnd type="none" w="sm" len="sm"/>
            <a:tailEnd type="none" w="sm" len="sm"/>
          </a:ln>
        </p:spPr>
      </p:sp>
      <p:sp>
        <p:nvSpPr>
          <p:cNvPr id="29" name="TextBox 16"/>
          <p:cNvSpPr txBox="1"/>
          <p:nvPr/>
        </p:nvSpPr>
        <p:spPr>
          <a:xfrm>
            <a:off x="3877661" y="2260832"/>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6. Charts</a:t>
            </a:r>
          </a:p>
        </p:txBody>
      </p:sp>
      <p:sp>
        <p:nvSpPr>
          <p:cNvPr id="27" name="TextBox 14"/>
          <p:cNvSpPr txBox="1"/>
          <p:nvPr/>
        </p:nvSpPr>
        <p:spPr>
          <a:xfrm>
            <a:off x="5294624" y="3327726"/>
            <a:ext cx="4525237" cy="3000821"/>
          </a:xfrm>
          <a:prstGeom prst="rect">
            <a:avLst/>
          </a:prstGeom>
        </p:spPr>
        <p:txBody>
          <a:bodyPr wrap="square" lIns="0" tIns="0" rIns="0" bIns="0" rtlCol="0" anchor="t">
            <a:spAutoFit/>
          </a:bodyPr>
          <a:lstStyle/>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 pivot table to summarize the total sales amount by product category.</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Updated the product category in “ROWS” field where as total sales amount in “VALUES field.</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Changed the values field data from count to SUM.</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a column to find the % of contribution of each product category to total sales.</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Calculated the % of contribution by diving total sales amount of each category by grand total sales amount and updated the data type.</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 pie chart using the pivot table and updated the data label.</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Changed the chart style from the available list.</a:t>
            </a:r>
          </a:p>
        </p:txBody>
      </p:sp>
      <p:sp>
        <p:nvSpPr>
          <p:cNvPr id="22" name="TextBox 14"/>
          <p:cNvSpPr txBox="1"/>
          <p:nvPr/>
        </p:nvSpPr>
        <p:spPr>
          <a:xfrm>
            <a:off x="752725" y="3327726"/>
            <a:ext cx="3804057" cy="2077492"/>
          </a:xfrm>
          <a:prstGeom prst="rect">
            <a:avLst/>
          </a:prstGeom>
        </p:spPr>
        <p:txBody>
          <a:bodyPr wrap="square" lIns="0" tIns="0" rIns="0" bIns="0" rtlCol="0" anchor="t">
            <a:spAutoFit/>
          </a:bodyPr>
          <a:lstStyle/>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a:t>
            </a: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pivot table to summarize the total sales amount by region.</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Updated the region in “ROWS” field where as total sales amount in “VALUES field.</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Changed the values field data from count to SUM.</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 bar chart </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using the pivot table </a:t>
            </a: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and updated the data label.</a:t>
            </a:r>
          </a:p>
          <a:p>
            <a:pPr marL="285750" marR="0" lvl="0" indent="-285750" algn="l" defTabSz="609630" rtl="0" eaLnBrk="1" fontAlgn="auto" latinLnBrk="0" hangingPunct="1">
              <a:lnSpc>
                <a:spcPts val="1842"/>
              </a:lnSpc>
              <a:spcBef>
                <a:spcPts val="0"/>
              </a:spcBef>
              <a:spcAft>
                <a:spcPts val="0"/>
              </a:spcAft>
              <a:buClrTx/>
              <a:buSzTx/>
              <a:buFont typeface="Wingdings" panose="05000000000000000000" pitchFamily="2" charset="2"/>
              <a:buChar char="Ø"/>
              <a:tabLst/>
              <a:defRPr/>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Changed the chart style from the available list.</a:t>
            </a:r>
          </a:p>
        </p:txBody>
      </p:sp>
      <p:sp>
        <p:nvSpPr>
          <p:cNvPr id="32" name="TextBox 16"/>
          <p:cNvSpPr txBox="1"/>
          <p:nvPr/>
        </p:nvSpPr>
        <p:spPr>
          <a:xfrm>
            <a:off x="1449426" y="2818796"/>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Task (a)</a:t>
            </a:r>
          </a:p>
        </p:txBody>
      </p:sp>
      <p:sp>
        <p:nvSpPr>
          <p:cNvPr id="33" name="TextBox 16"/>
          <p:cNvSpPr txBox="1"/>
          <p:nvPr/>
        </p:nvSpPr>
        <p:spPr>
          <a:xfrm>
            <a:off x="6237043" y="2789711"/>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Task</a:t>
            </a:r>
            <a:r>
              <a:rPr kumimoji="0" lang="en-US" sz="1790" b="1" i="0" u="none" strike="noStrike" kern="1200" cap="none" spc="0" normalizeH="0" noProof="0" dirty="0">
                <a:ln>
                  <a:noFill/>
                </a:ln>
                <a:solidFill>
                  <a:srgbClr val="002060"/>
                </a:solidFill>
                <a:effectLst/>
                <a:uLnTx/>
                <a:uFillTx/>
                <a:latin typeface="Open Sans Extra Bold"/>
                <a:ea typeface="Open Sans Extra Bold"/>
                <a:cs typeface="Open Sans Extra Bold"/>
                <a:sym typeface="Open Sans Extra Bold"/>
              </a:rPr>
              <a:t> (b)</a:t>
            </a:r>
            <a:endPar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endParaRPr>
          </a:p>
        </p:txBody>
      </p:sp>
      <p:pic>
        <p:nvPicPr>
          <p:cNvPr id="5122" name="Picture 2" descr="Bar Chart icon PNG and SVG Vector Free Download"/>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219487" y="2038889"/>
            <a:ext cx="647021" cy="58396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35,300+ Pie Chart Icon Stock Illustrations, Royalty-Free Vector Graphics &amp;  Clip Art - iStock | Pie chart icon vector, Pie chart icon set, Pie chart  icon outline"/>
          <p:cNvPicPr>
            <a:picLocks noChangeAspect="1" noChangeArrowheads="1"/>
          </p:cNvPicPr>
          <p:nvPr/>
        </p:nvPicPr>
        <p:blipFill>
          <a:blip r:embed="rId4"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850986" y="1809913"/>
            <a:ext cx="959067" cy="959067"/>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Pie Chart Bar Graph Line Icon Stock Vector (Royalty Free) 1325402540 |  Shutterstock"/>
          <p:cNvPicPr>
            <a:picLocks noChangeAspect="1" noChangeArrowheads="1"/>
          </p:cNvPicPr>
          <p:nvPr/>
        </p:nvPicPr>
        <p:blipFill rotWithShape="1">
          <a:blip r:embed="rId5">
            <a:duotone>
              <a:schemeClr val="accent1">
                <a:shade val="45000"/>
                <a:satMod val="135000"/>
              </a:schemeClr>
              <a:prstClr val="white"/>
            </a:duotone>
            <a:extLst>
              <a:ext uri="{28A0092B-C50C-407E-A947-70E740481C1C}">
                <a14:useLocalDpi xmlns:a14="http://schemas.microsoft.com/office/drawing/2010/main" val="0"/>
              </a:ext>
            </a:extLst>
          </a:blip>
          <a:srcRect l="13214" t="18482" r="12940" b="22742"/>
          <a:stretch/>
        </p:blipFill>
        <p:spPr bwMode="auto">
          <a:xfrm>
            <a:off x="4508866" y="1330692"/>
            <a:ext cx="992748" cy="850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4671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5DA0"/>
        </a:solidFill>
        <a:effectLst/>
      </p:bgPr>
    </p:bg>
    <p:spTree>
      <p:nvGrpSpPr>
        <p:cNvPr id="1" name=""/>
        <p:cNvGrpSpPr/>
        <p:nvPr/>
      </p:nvGrpSpPr>
      <p:grpSpPr>
        <a:xfrm>
          <a:off x="0" y="0"/>
          <a:ext cx="0" cy="0"/>
          <a:chOff x="0" y="0"/>
          <a:chExt cx="0" cy="0"/>
        </a:xfrm>
      </p:grpSpPr>
      <p:sp>
        <p:nvSpPr>
          <p:cNvPr id="2" name="Freeform 2"/>
          <p:cNvSpPr/>
          <p:nvPr/>
        </p:nvSpPr>
        <p:spPr>
          <a:xfrm>
            <a:off x="8934849" y="-5845"/>
            <a:ext cx="3271858" cy="6863845"/>
          </a:xfrm>
          <a:custGeom>
            <a:avLst/>
            <a:gdLst/>
            <a:ahLst/>
            <a:cxnLst/>
            <a:rect l="l" t="t" r="r" b="b"/>
            <a:pathLst>
              <a:path w="4907787" h="10295767">
                <a:moveTo>
                  <a:pt x="0" y="0"/>
                </a:moveTo>
                <a:lnTo>
                  <a:pt x="4907787" y="0"/>
                </a:lnTo>
                <a:lnTo>
                  <a:pt x="4907787" y="10295767"/>
                </a:lnTo>
                <a:lnTo>
                  <a:pt x="0" y="10295767"/>
                </a:lnTo>
                <a:lnTo>
                  <a:pt x="0" y="0"/>
                </a:lnTo>
                <a:close/>
              </a:path>
            </a:pathLst>
          </a:custGeom>
          <a:blipFill>
            <a:blip r:embed="rId2"/>
            <a:stretch>
              <a:fillRect l="-19884" r="-19884"/>
            </a:stretch>
          </a:blipFill>
        </p:spPr>
      </p:sp>
      <p:grpSp>
        <p:nvGrpSpPr>
          <p:cNvPr id="3" name="Group 3"/>
          <p:cNvGrpSpPr/>
          <p:nvPr/>
        </p:nvGrpSpPr>
        <p:grpSpPr>
          <a:xfrm>
            <a:off x="511802" y="1169602"/>
            <a:ext cx="9724019" cy="5509493"/>
            <a:chOff x="0" y="0"/>
            <a:chExt cx="3841588" cy="1340288"/>
          </a:xfrm>
        </p:grpSpPr>
        <p:sp>
          <p:nvSpPr>
            <p:cNvPr id="4" name="Freeform 4"/>
            <p:cNvSpPr/>
            <p:nvPr/>
          </p:nvSpPr>
          <p:spPr>
            <a:xfrm>
              <a:off x="0" y="0"/>
              <a:ext cx="3841588" cy="1340288"/>
            </a:xfrm>
            <a:custGeom>
              <a:avLst/>
              <a:gdLst/>
              <a:ahLst/>
              <a:cxnLst/>
              <a:rect l="l" t="t" r="r" b="b"/>
              <a:pathLst>
                <a:path w="3841588" h="1340288">
                  <a:moveTo>
                    <a:pt x="9023" y="0"/>
                  </a:moveTo>
                  <a:lnTo>
                    <a:pt x="3832565" y="0"/>
                  </a:lnTo>
                  <a:cubicBezTo>
                    <a:pt x="3837548" y="0"/>
                    <a:pt x="3841588" y="4040"/>
                    <a:pt x="3841588" y="9023"/>
                  </a:cubicBezTo>
                  <a:lnTo>
                    <a:pt x="3841588" y="1331265"/>
                  </a:lnTo>
                  <a:cubicBezTo>
                    <a:pt x="3841588" y="1336248"/>
                    <a:pt x="3837548" y="1340288"/>
                    <a:pt x="3832565" y="1340288"/>
                  </a:cubicBezTo>
                  <a:lnTo>
                    <a:pt x="9023" y="1340288"/>
                  </a:lnTo>
                  <a:cubicBezTo>
                    <a:pt x="4040" y="1340288"/>
                    <a:pt x="0" y="1336248"/>
                    <a:pt x="0" y="1331265"/>
                  </a:cubicBezTo>
                  <a:lnTo>
                    <a:pt x="0" y="9023"/>
                  </a:lnTo>
                  <a:cubicBezTo>
                    <a:pt x="0" y="4040"/>
                    <a:pt x="4040" y="0"/>
                    <a:pt x="9023" y="0"/>
                  </a:cubicBezTo>
                  <a:close/>
                </a:path>
              </a:pathLst>
            </a:custGeom>
            <a:solidFill>
              <a:srgbClr val="FDFDFD"/>
            </a:solidFill>
          </p:spPr>
        </p:sp>
        <p:sp>
          <p:nvSpPr>
            <p:cNvPr id="5" name="TextBox 5"/>
            <p:cNvSpPr txBox="1"/>
            <p:nvPr/>
          </p:nvSpPr>
          <p:spPr>
            <a:xfrm>
              <a:off x="0" y="-38100"/>
              <a:ext cx="3841588" cy="137838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6" name="TextBox 6"/>
          <p:cNvSpPr txBox="1"/>
          <p:nvPr/>
        </p:nvSpPr>
        <p:spPr>
          <a:xfrm>
            <a:off x="813641" y="211534"/>
            <a:ext cx="4783144" cy="701410"/>
          </a:xfrm>
          <a:prstGeom prst="rect">
            <a:avLst/>
          </a:prstGeom>
        </p:spPr>
        <p:txBody>
          <a:bodyPr wrap="square" lIns="0" tIns="0" rIns="0" bIns="0" rtlCol="0" anchor="t">
            <a:spAutoFit/>
          </a:bodyPr>
          <a:lstStyle/>
          <a:p>
            <a:pPr marL="0" marR="0" lvl="0" indent="0" algn="l" defTabSz="609630" rtl="0" eaLnBrk="1" fontAlgn="auto" latinLnBrk="0" hangingPunct="1">
              <a:lnSpc>
                <a:spcPts val="6165"/>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DFDFD"/>
                </a:solidFill>
                <a:effectLst/>
                <a:uLnTx/>
                <a:uFillTx/>
                <a:latin typeface="Open Sans Extra Bold"/>
                <a:ea typeface="Open Sans Extra Bold"/>
                <a:cs typeface="Open Sans Extra Bold"/>
                <a:sym typeface="Open Sans Extra Bold"/>
              </a:rPr>
              <a:t>Tasks Summary 4:</a:t>
            </a:r>
          </a:p>
        </p:txBody>
      </p:sp>
      <p:grpSp>
        <p:nvGrpSpPr>
          <p:cNvPr id="11" name="Group 11"/>
          <p:cNvGrpSpPr/>
          <p:nvPr/>
        </p:nvGrpSpPr>
        <p:grpSpPr>
          <a:xfrm>
            <a:off x="10382479" y="5293652"/>
            <a:ext cx="3128697" cy="312869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3" name="TextBox 13"/>
            <p:cNvSpPr txBox="1"/>
            <p:nvPr/>
          </p:nvSpPr>
          <p:spPr>
            <a:xfrm>
              <a:off x="76200" y="38100"/>
              <a:ext cx="660400" cy="698500"/>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14"/>
          <p:cNvSpPr txBox="1"/>
          <p:nvPr/>
        </p:nvSpPr>
        <p:spPr>
          <a:xfrm>
            <a:off x="617384" y="2687576"/>
            <a:ext cx="3051110" cy="3693319"/>
          </a:xfrm>
          <a:prstGeom prst="rect">
            <a:avLst/>
          </a:prstGeom>
        </p:spPr>
        <p:txBody>
          <a:bodyPr wrap="square" lIns="0" tIns="0" rIns="0" bIns="0" rtlCol="0" anchor="t">
            <a:spAutoFit/>
          </a:bodyPr>
          <a:lstStyle/>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Created new columns and calculated the quantity price, discount rate, discount amount and total amount from the sales amount and discount %.</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Performed regression analysis using data analysis under the data tab by providing inputs.</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Sales amount data were updated in y axis range and discount % data were updated in x axis range by enabling labels and received the output.</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Updated the sales amount and discount % in a separate sheet and applied scatter plot.</a:t>
            </a:r>
          </a:p>
          <a:p>
            <a:pPr marL="285750" lvl="0" indent="-285750" defTabSz="609630">
              <a:lnSpc>
                <a:spcPts val="1842"/>
              </a:lnSpc>
              <a:buFont typeface="Wingdings" panose="05000000000000000000" pitchFamily="2" charset="2"/>
              <a:buChar char="Ø"/>
              <a:defRPr/>
            </a:pPr>
            <a:endParaRPr lang="en-US" sz="1315" spc="-26" dirty="0">
              <a:solidFill>
                <a:srgbClr val="002060"/>
              </a:solidFill>
              <a:latin typeface="Poppins"/>
              <a:ea typeface="Poppins"/>
              <a:cs typeface="Poppins"/>
              <a:sym typeface="Poppins"/>
            </a:endParaRPr>
          </a:p>
        </p:txBody>
      </p:sp>
      <p:sp>
        <p:nvSpPr>
          <p:cNvPr id="15" name="AutoShape 15"/>
          <p:cNvSpPr/>
          <p:nvPr/>
        </p:nvSpPr>
        <p:spPr>
          <a:xfrm flipH="1">
            <a:off x="3779812" y="2224255"/>
            <a:ext cx="46439" cy="3999824"/>
          </a:xfrm>
          <a:prstGeom prst="line">
            <a:avLst/>
          </a:prstGeom>
          <a:ln w="38100" cap="flat">
            <a:solidFill>
              <a:srgbClr val="145DA0"/>
            </a:solidFill>
            <a:prstDash val="solid"/>
            <a:headEnd type="none" w="sm" len="sm"/>
            <a:tailEnd type="none" w="sm" len="sm"/>
          </a:ln>
        </p:spPr>
      </p:sp>
      <p:sp>
        <p:nvSpPr>
          <p:cNvPr id="16" name="TextBox 16"/>
          <p:cNvSpPr txBox="1"/>
          <p:nvPr/>
        </p:nvSpPr>
        <p:spPr>
          <a:xfrm>
            <a:off x="952757" y="2257199"/>
            <a:ext cx="2507447"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lang="en-US" sz="1790" b="1" noProof="0" dirty="0">
                <a:solidFill>
                  <a:srgbClr val="002060"/>
                </a:solidFill>
                <a:latin typeface="Open Sans Extra Bold"/>
                <a:ea typeface="Open Sans Extra Bold"/>
                <a:cs typeface="Open Sans Extra Bold"/>
                <a:sym typeface="Open Sans Extra Bold"/>
              </a:rPr>
              <a:t>7</a:t>
            </a: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 </a:t>
            </a:r>
            <a:r>
              <a:rPr lang="en-US" sz="1790" b="1" noProof="0" dirty="0">
                <a:solidFill>
                  <a:srgbClr val="002060"/>
                </a:solidFill>
                <a:latin typeface="Open Sans Extra Bold"/>
                <a:ea typeface="Open Sans Extra Bold"/>
                <a:cs typeface="Open Sans Extra Bold"/>
                <a:sym typeface="Open Sans Extra Bold"/>
              </a:rPr>
              <a:t>Regression Analysis</a:t>
            </a:r>
            <a:endPar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endParaRPr>
          </a:p>
        </p:txBody>
      </p:sp>
      <p:sp>
        <p:nvSpPr>
          <p:cNvPr id="21" name="AutoShape 21"/>
          <p:cNvSpPr/>
          <p:nvPr/>
        </p:nvSpPr>
        <p:spPr>
          <a:xfrm>
            <a:off x="6990796" y="2224255"/>
            <a:ext cx="51068" cy="3999824"/>
          </a:xfrm>
          <a:prstGeom prst="line">
            <a:avLst/>
          </a:prstGeom>
          <a:ln w="38100" cap="flat">
            <a:solidFill>
              <a:srgbClr val="145DA0"/>
            </a:solidFill>
            <a:prstDash val="solid"/>
            <a:headEnd type="none" w="sm" len="sm"/>
            <a:tailEnd type="none" w="sm" len="sm"/>
          </a:ln>
        </p:spPr>
      </p:sp>
      <p:sp>
        <p:nvSpPr>
          <p:cNvPr id="24" name="TextBox 14"/>
          <p:cNvSpPr txBox="1"/>
          <p:nvPr/>
        </p:nvSpPr>
        <p:spPr>
          <a:xfrm>
            <a:off x="3909443" y="2687576"/>
            <a:ext cx="2968735" cy="3231654"/>
          </a:xfrm>
          <a:prstGeom prst="rect">
            <a:avLst/>
          </a:prstGeom>
        </p:spPr>
        <p:txBody>
          <a:bodyPr wrap="square" lIns="0" tIns="0" rIns="0" bIns="0" rtlCol="0" anchor="t">
            <a:spAutoFit/>
          </a:bodyPr>
          <a:lstStyle/>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Created the pivot table to summarize the total sales amount by region and product category.</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Updated the region in “ROWS” field, total sales amount in “VALUES field and product category in “COLUMNS” field.</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Changed the values field data from count to SUM.</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Created the Stacked bar chart using the pivot table with filter options for both region and product category.</a:t>
            </a:r>
          </a:p>
          <a:p>
            <a:pPr marL="285750" lvl="0" indent="-285750" defTabSz="609630">
              <a:lnSpc>
                <a:spcPts val="1842"/>
              </a:lnSpc>
              <a:buFont typeface="Wingdings" panose="05000000000000000000" pitchFamily="2" charset="2"/>
              <a:buChar char="Ø"/>
              <a:defRPr/>
            </a:pPr>
            <a:r>
              <a:rPr lang="en-US" sz="1315" spc="-26" dirty="0">
                <a:solidFill>
                  <a:srgbClr val="002060"/>
                </a:solidFill>
                <a:latin typeface="Poppins"/>
                <a:ea typeface="Poppins"/>
                <a:cs typeface="Poppins"/>
                <a:sym typeface="Poppins"/>
              </a:rPr>
              <a:t>Changed the chart style from the available list.</a:t>
            </a:r>
          </a:p>
        </p:txBody>
      </p:sp>
      <p:sp>
        <p:nvSpPr>
          <p:cNvPr id="27" name="TextBox 14"/>
          <p:cNvSpPr txBox="1"/>
          <p:nvPr/>
        </p:nvSpPr>
        <p:spPr>
          <a:xfrm>
            <a:off x="7103401" y="2687576"/>
            <a:ext cx="2968735" cy="3000821"/>
          </a:xfrm>
          <a:prstGeom prst="rect">
            <a:avLst/>
          </a:prstGeom>
        </p:spPr>
        <p:txBody>
          <a:bodyPr wrap="square" lIns="0" tIns="0" rIns="0" bIns="0" rtlCol="0" anchor="t">
            <a:spAutoFit/>
          </a:bodyPr>
          <a:lstStyle/>
          <a:p>
            <a:pPr marL="285750" lvl="0" indent="-285750" defTabSz="609630">
              <a:lnSpc>
                <a:spcPts val="1842"/>
              </a:lnSpc>
              <a:buFont typeface="Wingdings" panose="05000000000000000000" pitchFamily="2" charset="2"/>
              <a:buChar char="Ø"/>
            </a:pPr>
            <a:r>
              <a:rPr kumimoji="0" lang="en-US" sz="1315" b="0" i="0" u="none" strike="noStrike" kern="1200" cap="none" spc="-26" normalizeH="0" baseline="0" noProof="0" dirty="0">
                <a:ln>
                  <a:noFill/>
                </a:ln>
                <a:solidFill>
                  <a:srgbClr val="002060"/>
                </a:solidFill>
                <a:effectLst/>
                <a:uLnTx/>
                <a:uFillTx/>
                <a:latin typeface="Poppins"/>
                <a:ea typeface="Poppins"/>
                <a:cs typeface="Poppins"/>
                <a:sym typeface="Poppins"/>
              </a:rPr>
              <a:t>Created the conditional formatting rules in highlighting</a:t>
            </a:r>
            <a:r>
              <a:rPr kumimoji="0" lang="en-US" sz="1315" b="0" i="0" u="none" strike="noStrike" kern="1200" cap="none" spc="-26" normalizeH="0" noProof="0" dirty="0">
                <a:ln>
                  <a:noFill/>
                </a:ln>
                <a:solidFill>
                  <a:srgbClr val="002060"/>
                </a:solidFill>
                <a:effectLst/>
                <a:uLnTx/>
                <a:uFillTx/>
                <a:latin typeface="Poppins"/>
                <a:ea typeface="Poppins"/>
                <a:cs typeface="Poppins"/>
                <a:sym typeface="Poppins"/>
              </a:rPr>
              <a:t> the sales amount of</a:t>
            </a:r>
            <a:r>
              <a:rPr lang="en-US" sz="1315" spc="-26" dirty="0">
                <a:solidFill>
                  <a:srgbClr val="002060"/>
                </a:solidFill>
                <a:latin typeface="Poppins"/>
                <a:ea typeface="Poppins"/>
                <a:cs typeface="Poppins"/>
                <a:sym typeface="Poppins"/>
              </a:rPr>
              <a:t> each order higher or equal to 4000</a:t>
            </a:r>
            <a:r>
              <a:rPr lang="en-IN" sz="1315" spc="-26" dirty="0">
                <a:solidFill>
                  <a:srgbClr val="002060"/>
                </a:solidFill>
                <a:latin typeface="Poppins"/>
                <a:ea typeface="Poppins"/>
                <a:cs typeface="Poppins"/>
              </a:rPr>
              <a:t>₹ in 1</a:t>
            </a:r>
            <a:r>
              <a:rPr lang="en-IN" sz="1315" spc="-26" baseline="30000" dirty="0">
                <a:solidFill>
                  <a:srgbClr val="002060"/>
                </a:solidFill>
                <a:latin typeface="Poppins"/>
                <a:ea typeface="Poppins"/>
                <a:cs typeface="Poppins"/>
              </a:rPr>
              <a:t>st</a:t>
            </a:r>
            <a:r>
              <a:rPr lang="en-IN" sz="1315" spc="-26" dirty="0">
                <a:solidFill>
                  <a:srgbClr val="002060"/>
                </a:solidFill>
                <a:latin typeface="Poppins"/>
                <a:ea typeface="Poppins"/>
                <a:cs typeface="Poppins"/>
              </a:rPr>
              <a:t> sheet.</a:t>
            </a:r>
          </a:p>
          <a:p>
            <a:pPr marL="285750" lvl="0" indent="-285750" defTabSz="609630">
              <a:lnSpc>
                <a:spcPts val="1842"/>
              </a:lnSpc>
              <a:buFont typeface="Wingdings" panose="05000000000000000000" pitchFamily="2" charset="2"/>
              <a:buChar char="Ø"/>
            </a:pPr>
            <a:r>
              <a:rPr lang="en-IN" sz="1315" spc="-26" dirty="0">
                <a:solidFill>
                  <a:srgbClr val="002060"/>
                </a:solidFill>
                <a:latin typeface="Poppins"/>
                <a:ea typeface="Poppins"/>
                <a:cs typeface="Poppins"/>
                <a:sym typeface="Poppins"/>
              </a:rPr>
              <a:t>Created a separate column to calculate the profit % for each order.</a:t>
            </a:r>
          </a:p>
          <a:p>
            <a:pPr marL="285750" lvl="0" indent="-285750" defTabSz="609630">
              <a:lnSpc>
                <a:spcPts val="1842"/>
              </a:lnSpc>
              <a:buFont typeface="Wingdings" panose="05000000000000000000" pitchFamily="2" charset="2"/>
              <a:buChar char="Ø"/>
            </a:pPr>
            <a:r>
              <a:rPr lang="en-IN" sz="1315" spc="-26" dirty="0">
                <a:solidFill>
                  <a:srgbClr val="002060"/>
                </a:solidFill>
                <a:latin typeface="Poppins"/>
                <a:ea typeface="Poppins"/>
                <a:cs typeface="Poppins"/>
                <a:sym typeface="Poppins"/>
              </a:rPr>
              <a:t>Calculated the each order profit % by dividing each profit order profit amount by the overall profit amount.</a:t>
            </a:r>
          </a:p>
          <a:p>
            <a:pPr marL="285750" indent="-285750" defTabSz="609630">
              <a:lnSpc>
                <a:spcPts val="1842"/>
              </a:lnSpc>
              <a:buFont typeface="Wingdings" panose="05000000000000000000" pitchFamily="2" charset="2"/>
              <a:buChar char="Ø"/>
            </a:pPr>
            <a:r>
              <a:rPr lang="en-US" sz="1315" spc="-26" dirty="0">
                <a:solidFill>
                  <a:srgbClr val="002060"/>
                </a:solidFill>
                <a:latin typeface="Poppins"/>
                <a:ea typeface="Poppins"/>
                <a:cs typeface="Poppins"/>
                <a:sym typeface="Poppins"/>
              </a:rPr>
              <a:t>Created the conditional formatting rules in highlighting the profit margin of each order higher or equal to 50%</a:t>
            </a:r>
            <a:r>
              <a:rPr lang="en-IN" sz="1315" spc="-26" dirty="0">
                <a:solidFill>
                  <a:srgbClr val="002060"/>
                </a:solidFill>
                <a:latin typeface="Poppins"/>
                <a:ea typeface="Poppins"/>
                <a:cs typeface="Poppins"/>
              </a:rPr>
              <a:t> in 2</a:t>
            </a:r>
            <a:r>
              <a:rPr lang="en-IN" sz="1315" spc="-26" baseline="30000" dirty="0">
                <a:solidFill>
                  <a:srgbClr val="002060"/>
                </a:solidFill>
                <a:latin typeface="Poppins"/>
                <a:ea typeface="Poppins"/>
                <a:cs typeface="Poppins"/>
              </a:rPr>
              <a:t>nd</a:t>
            </a:r>
            <a:r>
              <a:rPr lang="en-IN" sz="1315" spc="-26" dirty="0">
                <a:solidFill>
                  <a:srgbClr val="002060"/>
                </a:solidFill>
                <a:latin typeface="Poppins"/>
                <a:ea typeface="Poppins"/>
                <a:cs typeface="Poppins"/>
              </a:rPr>
              <a:t> sheet.</a:t>
            </a:r>
          </a:p>
        </p:txBody>
      </p:sp>
      <p:sp>
        <p:nvSpPr>
          <p:cNvPr id="22" name="TextBox 16"/>
          <p:cNvSpPr txBox="1"/>
          <p:nvPr/>
        </p:nvSpPr>
        <p:spPr>
          <a:xfrm>
            <a:off x="4363226" y="2309159"/>
            <a:ext cx="218695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lang="en-US" sz="1790" b="1" dirty="0">
                <a:solidFill>
                  <a:srgbClr val="002060"/>
                </a:solidFill>
                <a:latin typeface="Open Sans Extra Bold"/>
                <a:ea typeface="Open Sans Extra Bold"/>
                <a:cs typeface="Open Sans Extra Bold"/>
                <a:sym typeface="Open Sans Extra Bold"/>
              </a:rPr>
              <a:t>8</a:t>
            </a: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 </a:t>
            </a:r>
            <a:r>
              <a:rPr lang="en-US" sz="1790" b="1" dirty="0">
                <a:solidFill>
                  <a:srgbClr val="002060"/>
                </a:solidFill>
                <a:latin typeface="Open Sans Extra Bold"/>
                <a:ea typeface="Open Sans Extra Bold"/>
                <a:cs typeface="Open Sans Extra Bold"/>
                <a:sym typeface="Open Sans Extra Bold"/>
              </a:rPr>
              <a:t>Stacked bar chart</a:t>
            </a:r>
            <a:endPar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endParaRPr>
          </a:p>
        </p:txBody>
      </p:sp>
      <p:pic>
        <p:nvPicPr>
          <p:cNvPr id="23" name="Picture 2" descr="Stacked Column Chart Svg Png Icon Free Download (#177468) -  OnlineWebFonts.COM"/>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971406" y="1400791"/>
            <a:ext cx="773875" cy="7738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gression Analysis Icon Analysing Icon Vector Stock Vector (Royalty Free)  2172417193 | Shutterstock"/>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6382"/>
          <a:stretch/>
        </p:blipFill>
        <p:spPr bwMode="auto">
          <a:xfrm>
            <a:off x="1792011" y="1354847"/>
            <a:ext cx="812734" cy="78904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MS Excel 2010 ~ Conditional Formatting Icon | Microsoft Exce… | Flickr"/>
          <p:cNvPicPr>
            <a:picLocks noChangeAspect="1" noChangeArrowheads="1"/>
          </p:cNvPicPr>
          <p:nvPr/>
        </p:nvPicPr>
        <p:blipFill rotWithShape="1">
          <a:blip r:embed="rId5" cstate="print">
            <a:duotone>
              <a:schemeClr val="accent1">
                <a:shade val="45000"/>
                <a:satMod val="135000"/>
              </a:schemeClr>
              <a:prstClr val="white"/>
            </a:duotone>
            <a:extLst>
              <a:ext uri="{28A0092B-C50C-407E-A947-70E740481C1C}">
                <a14:useLocalDpi xmlns:a14="http://schemas.microsoft.com/office/drawing/2010/main" val="0"/>
              </a:ext>
            </a:extLst>
          </a:blip>
          <a:srcRect b="40828"/>
          <a:stretch/>
        </p:blipFill>
        <p:spPr bwMode="auto">
          <a:xfrm>
            <a:off x="8202258" y="1428238"/>
            <a:ext cx="1188482" cy="71897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16"/>
          <p:cNvSpPr txBox="1"/>
          <p:nvPr/>
        </p:nvSpPr>
        <p:spPr>
          <a:xfrm>
            <a:off x="7117829" y="2301832"/>
            <a:ext cx="2971334" cy="292709"/>
          </a:xfrm>
          <a:prstGeom prst="rect">
            <a:avLst/>
          </a:prstGeom>
        </p:spPr>
        <p:txBody>
          <a:bodyPr wrap="square" lIns="0" tIns="0" rIns="0" bIns="0" rtlCol="0" anchor="t">
            <a:spAutoFit/>
          </a:bodyPr>
          <a:lstStyle/>
          <a:p>
            <a:pPr marL="0" marR="0" lvl="0" indent="0" algn="ctr" defTabSz="609630" rtl="0" eaLnBrk="1" fontAlgn="auto" latinLnBrk="0" hangingPunct="1">
              <a:lnSpc>
                <a:spcPts val="2506"/>
              </a:lnSpc>
              <a:spcBef>
                <a:spcPct val="0"/>
              </a:spcBef>
              <a:spcAft>
                <a:spcPts val="0"/>
              </a:spcAft>
              <a:buClrTx/>
              <a:buSzTx/>
              <a:buFontTx/>
              <a:buNone/>
              <a:tabLst/>
              <a:defRPr/>
            </a:pPr>
            <a:r>
              <a:rPr lang="en-US" sz="1790" b="1" noProof="0" dirty="0">
                <a:solidFill>
                  <a:srgbClr val="002060"/>
                </a:solidFill>
                <a:latin typeface="Open Sans Extra Bold"/>
                <a:ea typeface="Open Sans Extra Bold"/>
                <a:cs typeface="Open Sans Extra Bold"/>
                <a:sym typeface="Open Sans Extra Bold"/>
              </a:rPr>
              <a:t>10</a:t>
            </a:r>
            <a:r>
              <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rPr>
              <a:t>. </a:t>
            </a:r>
            <a:r>
              <a:rPr lang="en-US" sz="1790" b="1" dirty="0">
                <a:solidFill>
                  <a:srgbClr val="002060"/>
                </a:solidFill>
                <a:latin typeface="Open Sans Extra Bold"/>
                <a:ea typeface="Open Sans Extra Bold"/>
                <a:cs typeface="Open Sans Extra Bold"/>
                <a:sym typeface="Open Sans Extra Bold"/>
              </a:rPr>
              <a:t>Conditional Formatting</a:t>
            </a:r>
            <a:endParaRPr kumimoji="0" lang="en-US" sz="1790" b="1" i="0" u="none" strike="noStrike" kern="1200" cap="none" spc="0" normalizeH="0" baseline="0" noProof="0" dirty="0">
              <a:ln>
                <a:noFill/>
              </a:ln>
              <a:solidFill>
                <a:srgbClr val="002060"/>
              </a:solidFill>
              <a:effectLst/>
              <a:uLnTx/>
              <a:uFillTx/>
              <a:latin typeface="Open Sans Extra Bold"/>
              <a:ea typeface="Open Sans Extra Bold"/>
              <a:cs typeface="Open Sans Extra Bold"/>
              <a:sym typeface="Open Sans Extra Bold"/>
            </a:endParaRPr>
          </a:p>
        </p:txBody>
      </p:sp>
    </p:spTree>
    <p:extLst>
      <p:ext uri="{BB962C8B-B14F-4D97-AF65-F5344CB8AC3E}">
        <p14:creationId xmlns:p14="http://schemas.microsoft.com/office/powerpoint/2010/main" val="3181413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1458</TotalTime>
  <Words>1391</Words>
  <Application>Microsoft Office PowerPoint</Application>
  <PresentationFormat>Widescreen</PresentationFormat>
  <Paragraphs>149</Paragraphs>
  <Slides>12</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Abadi</vt:lpstr>
      <vt:lpstr>Arial</vt:lpstr>
      <vt:lpstr>Calibri</vt:lpstr>
      <vt:lpstr>Calibri Light</vt:lpstr>
      <vt:lpstr>Open Sans Extra Bold</vt:lpstr>
      <vt:lpstr>Poppins</vt:lpstr>
      <vt:lpstr>Poppins Bold</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THAMBIDURAI SUNDARAMOORTHY</dc:creator>
  <cp:lastModifiedBy>b93669b7 Power BI</cp:lastModifiedBy>
  <cp:revision>156</cp:revision>
  <dcterms:created xsi:type="dcterms:W3CDTF">2024-12-19T06:21:50Z</dcterms:created>
  <dcterms:modified xsi:type="dcterms:W3CDTF">2025-01-23T08:07:28Z</dcterms:modified>
</cp:coreProperties>
</file>

<file path=docProps/thumbnail.jpeg>
</file>